
<file path=[Content_Types].xml><?xml version="1.0" encoding="utf-8"?>
<Types xmlns="http://schemas.openxmlformats.org/package/2006/content-types">
  <Default Extension="avi" ContentType="video/x-msvideo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notesMasterIdLst>
    <p:notesMasterId r:id="rId24"/>
  </p:notesMasterIdLst>
  <p:handoutMasterIdLst>
    <p:handoutMasterId r:id="rId25"/>
  </p:handoutMasterIdLst>
  <p:sldIdLst>
    <p:sldId id="257" r:id="rId3"/>
    <p:sldId id="259" r:id="rId4"/>
    <p:sldId id="260" r:id="rId5"/>
    <p:sldId id="8959" r:id="rId6"/>
    <p:sldId id="8960" r:id="rId7"/>
    <p:sldId id="8942" r:id="rId8"/>
    <p:sldId id="8961" r:id="rId9"/>
    <p:sldId id="268" r:id="rId10"/>
    <p:sldId id="8943" r:id="rId11"/>
    <p:sldId id="262" r:id="rId12"/>
    <p:sldId id="8983" r:id="rId13"/>
    <p:sldId id="271" r:id="rId14"/>
    <p:sldId id="8947" r:id="rId15"/>
    <p:sldId id="8975" r:id="rId16"/>
    <p:sldId id="8941" r:id="rId17"/>
    <p:sldId id="8945" r:id="rId18"/>
    <p:sldId id="261" r:id="rId19"/>
    <p:sldId id="263" r:id="rId20"/>
    <p:sldId id="276" r:id="rId21"/>
    <p:sldId id="8957" r:id="rId22"/>
    <p:sldId id="8944" r:id="rId23"/>
  </p:sldIdLst>
  <p:sldSz cx="12192000" cy="6858000"/>
  <p:notesSz cx="6858000" cy="9144000"/>
  <p:custDataLst>
    <p:tags r:id="rId2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40" userDrawn="1">
          <p15:clr>
            <a:srgbClr val="A4A3A4"/>
          </p15:clr>
        </p15:guide>
        <p15:guide id="2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5B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6351" autoAdjust="0"/>
  </p:normalViewPr>
  <p:slideViewPr>
    <p:cSldViewPr snapToGrid="0" showGuides="1">
      <p:cViewPr varScale="1">
        <p:scale>
          <a:sx n="97" d="100"/>
          <a:sy n="97" d="100"/>
        </p:scale>
        <p:origin x="296" y="60"/>
      </p:cViewPr>
      <p:guideLst>
        <p:guide orient="horz" pos="214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381" y="51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gs" Target="tags/tag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50E036-96BB-4B9E-893B-966D4979ACE5}" type="datetimeFigureOut">
              <a:rPr lang="zh-CN" altLang="en-US" smtClean="0"/>
              <a:t>2024/10/16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BC8103-1220-4BE5-85F6-5B1234237EF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68D9C4-D23E-4F8A-B160-71C2A93F660B}" type="datetimeFigureOut">
              <a:rPr lang="zh-CN" altLang="en-US" smtClean="0"/>
              <a:t>2024/10/16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C8A8BF-5A9C-43EE-A8E3-5562015809E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模板来自于：第一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https://www.1ppt.com/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C8A8BF-5A9C-43EE-A8E3-5562015809E5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moban/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2024/10/16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2024/10/16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2024/10/16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2024/10/16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/>
              <a:t>2024/10/16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/>
              <a:t>2024/10/16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2024/10/16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2024/10/16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2024/10/16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2024/10/16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2024/10/16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3" name="TextBox 3"/>
          <p:cNvSpPr txBox="1"/>
          <p:nvPr userDrawn="1"/>
        </p:nvSpPr>
        <p:spPr>
          <a:xfrm>
            <a:off x="482446" y="5978753"/>
            <a:ext cx="540060" cy="118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100" dirty="0">
                <a:solidFill>
                  <a:prstClr val="black"/>
                </a:solidFill>
                <a:latin typeface="微软雅黑" panose="020B0503020204020204" pitchFamily="34" charset="-122"/>
                <a:hlinkClick r:id="rId2"/>
              </a:rPr>
              <a:t>PPT</a:t>
            </a:r>
            <a:r>
              <a:rPr lang="zh-CN" altLang="en-US" sz="100" dirty="0">
                <a:solidFill>
                  <a:prstClr val="black"/>
                </a:solidFill>
                <a:latin typeface="微软雅黑" panose="020B0503020204020204" pitchFamily="34" charset="-122"/>
                <a:hlinkClick r:id="rId2"/>
              </a:rPr>
              <a:t>模板</a:t>
            </a:r>
            <a:r>
              <a:rPr lang="zh-CN" altLang="en-US" sz="100" dirty="0">
                <a:solidFill>
                  <a:prstClr val="black"/>
                </a:solidFill>
                <a:latin typeface="微软雅黑" panose="020B0503020204020204" pitchFamily="34" charset="-122"/>
              </a:rPr>
              <a:t> </a:t>
            </a:r>
            <a:r>
              <a:rPr lang="en-US" altLang="zh-CN" sz="100" dirty="0">
                <a:solidFill>
                  <a:prstClr val="black"/>
                </a:solidFill>
                <a:latin typeface="微软雅黑" panose="020B0503020204020204" pitchFamily="34" charset="-122"/>
              </a:rPr>
              <a:t>http://www.1ppt.com/moban/</a:t>
            </a:r>
            <a:r>
              <a:rPr lang="zh-CN" altLang="en-US" sz="100" dirty="0">
                <a:solidFill>
                  <a:prstClr val="black"/>
                </a:solidFill>
                <a:latin typeface="微软雅黑" panose="020B0503020204020204" pitchFamily="34" charset="-122"/>
              </a:rPr>
              <a:t> </a:t>
            </a:r>
            <a:endParaRPr lang="en-US" altLang="zh-CN" sz="100" dirty="0">
              <a:solidFill>
                <a:prstClr val="black"/>
              </a:solidFill>
              <a:latin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2024/10/16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2024/10/16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2024/10/16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2024/10/16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1023097618/hahashop" TargetMode="Externa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avi"/><Relationship Id="rId1" Type="http://schemas.microsoft.com/office/2007/relationships/media" Target="../media/media2.avi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hyperlink" Target="https://gitee.com/zhishidiannaoka/hahashop/blob/master/start.bat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ee.com/zhishidiannaoka/hahashop/blob/master/api.md" TargetMode="External"/><Relationship Id="rId5" Type="http://schemas.openxmlformats.org/officeDocument/2006/relationships/hyperlink" Target="https://gitee.com/zhishidiannaoka/hahashop/blob/master/2211080131-%E9%A2%9D%E5%A4%96%E6%88%90%E6%9E%9C%E7%89%A9/%E5%89%8D%E7%AB%AF_%E5%8D%8E%E4%B8%BA%E5%B9%B3%E6%9D%BF%E7%AC%94%E8%AE%B0.pdf" TargetMode="External"/><Relationship Id="rId4" Type="http://schemas.openxmlformats.org/officeDocument/2006/relationships/hyperlink" Target="https://gitee.com/zhishidiannaoka/hahashop/tree/master/hahashop-page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ee.com/zhishidiannaoka/hahashop/blob/master/readme.md" TargetMode="External"/><Relationship Id="rId5" Type="http://schemas.openxmlformats.org/officeDocument/2006/relationships/hyperlink" Target="https://gitee.com/zhishidiannaoka/hahashop/tree/master/hahashop-serve/target" TargetMode="External"/><Relationship Id="rId4" Type="http://schemas.openxmlformats.org/officeDocument/2006/relationships/hyperlink" Target="https://gitee.com/zhishidiannaoka/hahashop/tree/master/hahashop-serve" TargetMode="Externa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zhishidiannaoka/hahashop/tree/master/%E6%B5%8B%E8%AF%95/%E9%99%84%E4%BB%B6" TargetMode="External"/><Relationship Id="rId3" Type="http://schemas.microsoft.com/office/2007/relationships/hdphoto" Target="../media/hdphoto2.wdp"/><Relationship Id="rId7" Type="http://schemas.openxmlformats.org/officeDocument/2006/relationships/hyperlink" Target="https://gitee.com/zhishidiannaoka/hahashop/tree/master/%E6%B5%8B%E8%AF%95/%E8%87%AA%E5%8A%A8%E5%8C%96%E6%B5%8B%E8%AF%95%E4%BB%A3%E7%A0%81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ee.com/zhishidiannaoka/hahashop/blob/master/%E6%B5%8B%E8%AF%95/%E7%BC%BA%E9%99%B7%E6%8A%A5%E5%91%8A.docx" TargetMode="External"/><Relationship Id="rId5" Type="http://schemas.openxmlformats.org/officeDocument/2006/relationships/hyperlink" Target="https://gitee.com/zhishidiannaoka/hahashop/blob/master/%E6%B5%8B%E8%AF%95/%E6%B5%8B%E8%AF%95%E7%94%A8%E4%BE%8B%E6%B8%85%E5%8D%95.docx" TargetMode="External"/><Relationship Id="rId4" Type="http://schemas.openxmlformats.org/officeDocument/2006/relationships/hyperlink" Target="https://gitee.com/zhishidiannaoka/hahashop/blob/master/%E6%B5%8B%E8%AF%95/%E6%B5%8B%E8%AF%95%E7%94%A8%E4%BE%8B%E8%AE%BE%E8%AE%A1.docx" TargetMode="Externa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zhishidiannaoka/hahashop/wikis/%E7%AC%AC%E4%B8%80%E9%98%B6%E6%AE%B5%E6%80%A7%E8%AF%84%E5%AE%A1/%E7%AC%AC%E4%B8%80%E6%AC%A1%E9%98%B6%E6%AE%B5%E6%80%A7%E8%AF%84%E5%AE%A1%E6%8A%A5%E5%91%8A" TargetMode="External"/><Relationship Id="rId3" Type="http://schemas.microsoft.com/office/2007/relationships/hdphoto" Target="../media/hdphoto2.wdp"/><Relationship Id="rId7" Type="http://schemas.openxmlformats.org/officeDocument/2006/relationships/hyperlink" Target="https://gitee.com/zhishidiannaoka/hahashop/tree/master/hahashop-serve/src/main/resources/mybatis/mapper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1023097618/hahashop/tree/master/hahashop-serve/src/main/resources/mybatis/mapper" TargetMode="External"/><Relationship Id="rId5" Type="http://schemas.openxmlformats.org/officeDocument/2006/relationships/hyperlink" Target="https://gitee.com/zhishidiannaoka/hahashop/blob/master/hahashop-serve/test.db" TargetMode="External"/><Relationship Id="rId4" Type="http://schemas.openxmlformats.org/officeDocument/2006/relationships/hyperlink" Target="https://gitee.com/zhishidiannaoka/hahashop/blob/master/%E9%9C%80%E6%B1%82%E8%A7%84%E6%A0%BC%E8%AF%B4%E6%98%8E%E4%B9%A6.docx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9.xml"/><Relationship Id="rId13" Type="http://schemas.openxmlformats.org/officeDocument/2006/relationships/tags" Target="../tags/tag14.xml"/><Relationship Id="rId18" Type="http://schemas.openxmlformats.org/officeDocument/2006/relationships/tags" Target="../tags/tag19.xml"/><Relationship Id="rId3" Type="http://schemas.openxmlformats.org/officeDocument/2006/relationships/tags" Target="../tags/tag4.xml"/><Relationship Id="rId21" Type="http://schemas.openxmlformats.org/officeDocument/2006/relationships/slideLayout" Target="../slideLayouts/slideLayout2.xml"/><Relationship Id="rId7" Type="http://schemas.openxmlformats.org/officeDocument/2006/relationships/tags" Target="../tags/tag8.xml"/><Relationship Id="rId12" Type="http://schemas.openxmlformats.org/officeDocument/2006/relationships/tags" Target="../tags/tag13.xml"/><Relationship Id="rId17" Type="http://schemas.openxmlformats.org/officeDocument/2006/relationships/tags" Target="../tags/tag18.xml"/><Relationship Id="rId2" Type="http://schemas.openxmlformats.org/officeDocument/2006/relationships/tags" Target="../tags/tag3.xml"/><Relationship Id="rId16" Type="http://schemas.openxmlformats.org/officeDocument/2006/relationships/tags" Target="../tags/tag17.xml"/><Relationship Id="rId20" Type="http://schemas.openxmlformats.org/officeDocument/2006/relationships/tags" Target="../tags/tag21.xml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tags" Target="../tags/tag12.xml"/><Relationship Id="rId5" Type="http://schemas.openxmlformats.org/officeDocument/2006/relationships/tags" Target="../tags/tag6.xml"/><Relationship Id="rId15" Type="http://schemas.openxmlformats.org/officeDocument/2006/relationships/tags" Target="../tags/tag16.xml"/><Relationship Id="rId10" Type="http://schemas.openxmlformats.org/officeDocument/2006/relationships/tags" Target="../tags/tag11.xml"/><Relationship Id="rId19" Type="http://schemas.openxmlformats.org/officeDocument/2006/relationships/tags" Target="../tags/tag20.xml"/><Relationship Id="rId4" Type="http://schemas.openxmlformats.org/officeDocument/2006/relationships/tags" Target="../tags/tag5.xml"/><Relationship Id="rId9" Type="http://schemas.openxmlformats.org/officeDocument/2006/relationships/tags" Target="../tags/tag10.xml"/><Relationship Id="rId14" Type="http://schemas.openxmlformats.org/officeDocument/2006/relationships/tags" Target="../tags/tag15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rcRect r="24546"/>
          <a:stretch>
            <a:fillRect/>
          </a:stretch>
        </p:blipFill>
        <p:spPr>
          <a:xfrm>
            <a:off x="-1" y="-18224"/>
            <a:ext cx="12192001" cy="6876224"/>
          </a:xfrm>
          <a:prstGeom prst="rect">
            <a:avLst/>
          </a:prstGeom>
        </p:spPr>
      </p:pic>
      <p:sp>
        <p:nvSpPr>
          <p:cNvPr id="63" name="流程图: 接点 62"/>
          <p:cNvSpPr/>
          <p:nvPr/>
        </p:nvSpPr>
        <p:spPr>
          <a:xfrm>
            <a:off x="1129665" y="5445125"/>
            <a:ext cx="1251585" cy="1057275"/>
          </a:xfrm>
          <a:prstGeom prst="flowChartConnector">
            <a:avLst/>
          </a:prstGeom>
          <a:gradFill>
            <a:gsLst>
              <a:gs pos="0">
                <a:srgbClr val="D0CECE">
                  <a:alpha val="14000"/>
                </a:srgbClr>
              </a:gs>
              <a:gs pos="100000">
                <a:schemeClr val="bg2">
                  <a:lumMod val="9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4" name="流程图: 接点 63"/>
          <p:cNvSpPr/>
          <p:nvPr/>
        </p:nvSpPr>
        <p:spPr>
          <a:xfrm>
            <a:off x="1211580" y="5445125"/>
            <a:ext cx="1152000" cy="1152000"/>
          </a:xfrm>
          <a:prstGeom prst="flowChartConnector">
            <a:avLst/>
          </a:prstGeom>
          <a:gradFill>
            <a:gsLst>
              <a:gs pos="0">
                <a:srgbClr val="A6A6A6">
                  <a:alpha val="36000"/>
                </a:srgbClr>
              </a:gs>
              <a:gs pos="100000">
                <a:srgbClr val="A6A6A6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7" name="流程图: 接点 56"/>
          <p:cNvSpPr/>
          <p:nvPr/>
        </p:nvSpPr>
        <p:spPr>
          <a:xfrm>
            <a:off x="-285115" y="5257799"/>
            <a:ext cx="1872000" cy="1872000"/>
          </a:xfrm>
          <a:prstGeom prst="flowChartConnector">
            <a:avLst/>
          </a:prstGeom>
          <a:gradFill>
            <a:gsLst>
              <a:gs pos="0">
                <a:srgbClr val="26B9F5">
                  <a:alpha val="16000"/>
                </a:srgbClr>
              </a:gs>
              <a:gs pos="100000">
                <a:srgbClr val="2BC5FF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8" name="流程图: 接点 57"/>
          <p:cNvSpPr/>
          <p:nvPr/>
        </p:nvSpPr>
        <p:spPr>
          <a:xfrm>
            <a:off x="-203200" y="5257799"/>
            <a:ext cx="1800000" cy="1800000"/>
          </a:xfrm>
          <a:prstGeom prst="flowChartConnector">
            <a:avLst/>
          </a:prstGeom>
          <a:gradFill>
            <a:gsLst>
              <a:gs pos="0">
                <a:srgbClr val="0065B3">
                  <a:alpha val="16000"/>
                </a:srgbClr>
              </a:gs>
              <a:gs pos="100000">
                <a:srgbClr val="0065B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9" name="流程图: 接点 58"/>
          <p:cNvSpPr/>
          <p:nvPr/>
        </p:nvSpPr>
        <p:spPr>
          <a:xfrm flipV="1">
            <a:off x="-81915" y="0"/>
            <a:ext cx="1080000" cy="1080000"/>
          </a:xfrm>
          <a:prstGeom prst="flowChartConnector">
            <a:avLst/>
          </a:prstGeom>
          <a:gradFill>
            <a:gsLst>
              <a:gs pos="0">
                <a:srgbClr val="26B9F5">
                  <a:alpha val="16000"/>
                </a:srgbClr>
              </a:gs>
              <a:gs pos="100000">
                <a:srgbClr val="2BC5FF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0" name="流程图: 接点 59"/>
          <p:cNvSpPr/>
          <p:nvPr/>
        </p:nvSpPr>
        <p:spPr>
          <a:xfrm flipV="1">
            <a:off x="0" y="0"/>
            <a:ext cx="1080000" cy="1080000"/>
          </a:xfrm>
          <a:prstGeom prst="flowChartConnector">
            <a:avLst/>
          </a:prstGeom>
          <a:gradFill>
            <a:gsLst>
              <a:gs pos="0">
                <a:srgbClr val="0065B3">
                  <a:alpha val="16000"/>
                </a:srgbClr>
              </a:gs>
              <a:gs pos="100000">
                <a:srgbClr val="0065B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1" name="流程图: 接点 60"/>
          <p:cNvSpPr/>
          <p:nvPr/>
        </p:nvSpPr>
        <p:spPr>
          <a:xfrm flipV="1">
            <a:off x="426719" y="586740"/>
            <a:ext cx="1260000" cy="1260000"/>
          </a:xfrm>
          <a:prstGeom prst="flowChartConnector">
            <a:avLst/>
          </a:prstGeom>
          <a:gradFill>
            <a:gsLst>
              <a:gs pos="0">
                <a:srgbClr val="D0CECE">
                  <a:alpha val="14000"/>
                </a:srgbClr>
              </a:gs>
              <a:gs pos="100000">
                <a:schemeClr val="bg2">
                  <a:lumMod val="9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2" name="流程图: 接点 61"/>
          <p:cNvSpPr/>
          <p:nvPr/>
        </p:nvSpPr>
        <p:spPr>
          <a:xfrm flipV="1">
            <a:off x="508634" y="586740"/>
            <a:ext cx="1260000" cy="1260000"/>
          </a:xfrm>
          <a:prstGeom prst="flowChartConnector">
            <a:avLst/>
          </a:prstGeom>
          <a:gradFill>
            <a:gsLst>
              <a:gs pos="0">
                <a:srgbClr val="A6A6A6">
                  <a:alpha val="36000"/>
                </a:srgbClr>
              </a:gs>
              <a:gs pos="100000">
                <a:srgbClr val="A6A6A6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5" name="流程图: 接点 64"/>
          <p:cNvSpPr/>
          <p:nvPr/>
        </p:nvSpPr>
        <p:spPr>
          <a:xfrm>
            <a:off x="-343535" y="4059555"/>
            <a:ext cx="612000" cy="612000"/>
          </a:xfrm>
          <a:prstGeom prst="flowChartConnector">
            <a:avLst/>
          </a:prstGeom>
          <a:gradFill>
            <a:gsLst>
              <a:gs pos="0">
                <a:srgbClr val="D0CECE">
                  <a:alpha val="14000"/>
                </a:srgbClr>
              </a:gs>
              <a:gs pos="100000">
                <a:schemeClr val="bg2">
                  <a:lumMod val="9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6" name="流程图: 接点 65"/>
          <p:cNvSpPr/>
          <p:nvPr/>
        </p:nvSpPr>
        <p:spPr>
          <a:xfrm>
            <a:off x="-240030" y="4234179"/>
            <a:ext cx="468000" cy="468000"/>
          </a:xfrm>
          <a:prstGeom prst="flowChartConnector">
            <a:avLst/>
          </a:prstGeom>
          <a:gradFill>
            <a:gsLst>
              <a:gs pos="0">
                <a:srgbClr val="A6A6A6">
                  <a:alpha val="36000"/>
                </a:srgbClr>
              </a:gs>
              <a:gs pos="100000">
                <a:srgbClr val="A6A6A6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7" name="文本框 9"/>
          <p:cNvSpPr txBox="1"/>
          <p:nvPr/>
        </p:nvSpPr>
        <p:spPr>
          <a:xfrm>
            <a:off x="1768634" y="2550251"/>
            <a:ext cx="6718300" cy="132207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0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cs typeface="+mn-ea"/>
                <a:sym typeface="+mn-lt"/>
              </a:rPr>
              <a:t>第十组汇报</a:t>
            </a:r>
          </a:p>
        </p:txBody>
      </p:sp>
      <p:sp>
        <p:nvSpPr>
          <p:cNvPr id="56" name="流程图: 接点 55"/>
          <p:cNvSpPr/>
          <p:nvPr/>
        </p:nvSpPr>
        <p:spPr>
          <a:xfrm flipV="1">
            <a:off x="1401445" y="318135"/>
            <a:ext cx="900000" cy="900000"/>
          </a:xfrm>
          <a:prstGeom prst="flowChartConnector">
            <a:avLst/>
          </a:prstGeom>
          <a:gradFill>
            <a:gsLst>
              <a:gs pos="0">
                <a:srgbClr val="26B9F5">
                  <a:alpha val="16000"/>
                </a:srgbClr>
              </a:gs>
              <a:gs pos="100000">
                <a:srgbClr val="2BC5FF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5" name="流程图: 接点 54"/>
          <p:cNvSpPr/>
          <p:nvPr/>
        </p:nvSpPr>
        <p:spPr>
          <a:xfrm flipV="1">
            <a:off x="1483360" y="318135"/>
            <a:ext cx="900000" cy="900000"/>
          </a:xfrm>
          <a:prstGeom prst="flowChartConnector">
            <a:avLst/>
          </a:prstGeom>
          <a:gradFill>
            <a:gsLst>
              <a:gs pos="0">
                <a:srgbClr val="0065B3">
                  <a:alpha val="16000"/>
                </a:srgbClr>
              </a:gs>
              <a:gs pos="100000">
                <a:srgbClr val="0065B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9" name="TextBox 33"/>
          <p:cNvSpPr txBox="1"/>
          <p:nvPr/>
        </p:nvSpPr>
        <p:spPr>
          <a:xfrm>
            <a:off x="1768634" y="2181951"/>
            <a:ext cx="3451225" cy="3683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sz="1800" b="0" i="0" u="none" strike="noStrike" kern="1200" cap="none" spc="30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cs typeface="+mn-ea"/>
                <a:sym typeface="+mn-lt"/>
              </a:rPr>
              <a:t>阶段性评审汇报</a:t>
            </a:r>
          </a:p>
        </p:txBody>
      </p:sp>
      <p:sp>
        <p:nvSpPr>
          <p:cNvPr id="70" name="TextBox 33"/>
          <p:cNvSpPr txBox="1"/>
          <p:nvPr/>
        </p:nvSpPr>
        <p:spPr>
          <a:xfrm>
            <a:off x="1768475" y="4552315"/>
            <a:ext cx="4327525" cy="64516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cs typeface="+mn-ea"/>
                <a:sym typeface="+mn-lt"/>
              </a:rPr>
              <a:t>汇报人：</a:t>
            </a:r>
            <a:r>
              <a:rPr kumimoji="0" 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cs typeface="+mn-ea"/>
                <a:sym typeface="+mn-lt"/>
              </a:rPr>
              <a:t>王恩宇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cs typeface="+mn-ea"/>
                <a:sym typeface="+mn-lt"/>
              </a:rPr>
              <a:t>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cs typeface="+mn-ea"/>
                <a:sym typeface="+mn-lt"/>
              </a:rPr>
              <a:t>陈君熠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cs typeface="+mn-ea"/>
                <a:sym typeface="+mn-lt"/>
              </a:rPr>
              <a:t>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cs typeface="+mn-ea"/>
                <a:sym typeface="+mn-lt"/>
              </a:rPr>
              <a:t>徐嘉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cs typeface="+mn-ea"/>
                <a:sym typeface="+mn-lt"/>
              </a:rPr>
              <a:t>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cs typeface="+mn-ea"/>
                <a:sym typeface="+mn-lt"/>
              </a:rPr>
              <a:t>黄自丹       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cs typeface="+mn-ea"/>
                <a:sym typeface="+mn-lt"/>
              </a:rPr>
              <a:t>时间：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cs typeface="+mn-ea"/>
                <a:sym typeface="+mn-lt"/>
              </a:rPr>
              <a:t>2024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cs typeface="+mn-ea"/>
                <a:sym typeface="+mn-lt"/>
              </a:rPr>
              <a:t>年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cs typeface="+mn-ea"/>
                <a:sym typeface="+mn-lt"/>
              </a:rPr>
              <a:t>10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cs typeface="+mn-ea"/>
                <a:sym typeface="+mn-lt"/>
              </a:rPr>
              <a:t>月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cs typeface="+mn-ea"/>
                <a:sym typeface="+mn-lt"/>
              </a:rPr>
              <a:t>17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cs typeface="+mn-ea"/>
                <a:sym typeface="+mn-lt"/>
              </a:rPr>
              <a:t>日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 cstate="screen"/>
          <a:stretch>
            <a:fillRect/>
          </a:stretch>
        </p:blipFill>
        <p:spPr>
          <a:xfrm>
            <a:off x="6381102" y="2760235"/>
            <a:ext cx="6096012" cy="406299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2281555" y="3971290"/>
            <a:ext cx="47078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hlinkClick r:id="rId5" action="ppaction://hlinkfile"/>
              </a:rPr>
              <a:t>https://github.com/1023097618/hahashop</a:t>
            </a:r>
            <a:endParaRPr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文本框 49"/>
          <p:cNvSpPr txBox="1"/>
          <p:nvPr/>
        </p:nvSpPr>
        <p:spPr>
          <a:xfrm>
            <a:off x="1376680" y="704215"/>
            <a:ext cx="400431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R="0" lvl="0" indent="0" algn="di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1" i="0" u="none" strike="noStrike" cap="none" spc="0" normalizeH="0" baseline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cs typeface="+mn-ea"/>
              </a:defRPr>
            </a:lvl1pPr>
          </a:lstStyle>
          <a:p>
            <a:r>
              <a:rPr lang="zh-CN" altLang="en-US" dirty="0">
                <a:sym typeface="+mn-lt"/>
              </a:rPr>
              <a:t>系统功能演示视频（买家）</a:t>
            </a:r>
          </a:p>
        </p:txBody>
      </p:sp>
      <p:sp>
        <p:nvSpPr>
          <p:cNvPr id="27" name="矩形 26"/>
          <p:cNvSpPr/>
          <p:nvPr/>
        </p:nvSpPr>
        <p:spPr>
          <a:xfrm rot="16200000" flipV="1">
            <a:off x="11112915" y="-313275"/>
            <a:ext cx="36000" cy="1286510"/>
          </a:xfrm>
          <a:prstGeom prst="rect">
            <a:avLst/>
          </a:prstGeom>
          <a:gradFill>
            <a:gsLst>
              <a:gs pos="0">
                <a:srgbClr val="0065B3">
                  <a:alpha val="0"/>
                </a:srgbClr>
              </a:gs>
              <a:gs pos="100000">
                <a:srgbClr val="0065B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8" name="矩形 27"/>
          <p:cNvSpPr/>
          <p:nvPr/>
        </p:nvSpPr>
        <p:spPr>
          <a:xfrm rot="16200000" flipV="1">
            <a:off x="10252955" y="239980"/>
            <a:ext cx="36000" cy="180000"/>
          </a:xfrm>
          <a:prstGeom prst="rect">
            <a:avLst/>
          </a:prstGeom>
          <a:gradFill>
            <a:gsLst>
              <a:gs pos="0">
                <a:srgbClr val="0065B3">
                  <a:alpha val="100000"/>
                </a:srgbClr>
              </a:gs>
              <a:gs pos="100000">
                <a:srgbClr val="0065B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1" name="任意多边形 24"/>
          <p:cNvSpPr/>
          <p:nvPr/>
        </p:nvSpPr>
        <p:spPr>
          <a:xfrm rot="5400000" flipH="1" flipV="1">
            <a:off x="817045" y="704215"/>
            <a:ext cx="432000" cy="432000"/>
          </a:xfrm>
          <a:prstGeom prst="flowChartConnector">
            <a:avLst/>
          </a:prstGeom>
          <a:gradFill>
            <a:gsLst>
              <a:gs pos="0">
                <a:srgbClr val="0065B3">
                  <a:alpha val="0"/>
                </a:srgbClr>
              </a:gs>
              <a:gs pos="100000">
                <a:srgbClr val="0065B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2" name="buyer">
            <a:hlinkClick r:id="" action="ppaction://media"/>
            <a:extLst>
              <a:ext uri="{FF2B5EF4-FFF2-40B4-BE49-F238E27FC236}">
                <a16:creationId xmlns:a16="http://schemas.microsoft.com/office/drawing/2014/main" id="{330542A6-17AA-D2C5-B193-903C317201D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34537" y="1394743"/>
            <a:ext cx="9804035" cy="475904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44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文本框 49"/>
          <p:cNvSpPr txBox="1"/>
          <p:nvPr/>
        </p:nvSpPr>
        <p:spPr>
          <a:xfrm>
            <a:off x="1376680" y="704215"/>
            <a:ext cx="398399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R="0" lvl="0" indent="0" algn="di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1" i="0" u="none" strike="noStrike" cap="none" spc="0" normalizeH="0" baseline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cs typeface="+mn-ea"/>
              </a:defRPr>
            </a:lvl1pPr>
          </a:lstStyle>
          <a:p>
            <a:r>
              <a:rPr lang="zh-CN" altLang="en-US" dirty="0">
                <a:sym typeface="+mn-lt"/>
              </a:rPr>
              <a:t>系统功能演示视频（卖家）</a:t>
            </a:r>
          </a:p>
        </p:txBody>
      </p:sp>
      <p:sp>
        <p:nvSpPr>
          <p:cNvPr id="27" name="矩形 26"/>
          <p:cNvSpPr/>
          <p:nvPr/>
        </p:nvSpPr>
        <p:spPr>
          <a:xfrm rot="16200000" flipV="1">
            <a:off x="11112915" y="-313275"/>
            <a:ext cx="36000" cy="1286510"/>
          </a:xfrm>
          <a:prstGeom prst="rect">
            <a:avLst/>
          </a:prstGeom>
          <a:gradFill>
            <a:gsLst>
              <a:gs pos="0">
                <a:srgbClr val="0065B3">
                  <a:alpha val="0"/>
                </a:srgbClr>
              </a:gs>
              <a:gs pos="100000">
                <a:srgbClr val="0065B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8" name="矩形 27"/>
          <p:cNvSpPr/>
          <p:nvPr/>
        </p:nvSpPr>
        <p:spPr>
          <a:xfrm rot="16200000" flipV="1">
            <a:off x="10252955" y="239980"/>
            <a:ext cx="36000" cy="180000"/>
          </a:xfrm>
          <a:prstGeom prst="rect">
            <a:avLst/>
          </a:prstGeom>
          <a:gradFill>
            <a:gsLst>
              <a:gs pos="0">
                <a:srgbClr val="0065B3">
                  <a:alpha val="100000"/>
                </a:srgbClr>
              </a:gs>
              <a:gs pos="100000">
                <a:srgbClr val="0065B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1" name="任意多边形 24"/>
          <p:cNvSpPr/>
          <p:nvPr/>
        </p:nvSpPr>
        <p:spPr>
          <a:xfrm rot="5400000" flipH="1" flipV="1">
            <a:off x="817045" y="704215"/>
            <a:ext cx="432000" cy="432000"/>
          </a:xfrm>
          <a:prstGeom prst="flowChartConnector">
            <a:avLst/>
          </a:prstGeom>
          <a:gradFill>
            <a:gsLst>
              <a:gs pos="0">
                <a:srgbClr val="0065B3">
                  <a:alpha val="0"/>
                </a:srgbClr>
              </a:gs>
              <a:gs pos="100000">
                <a:srgbClr val="0065B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3" name="seller">
            <a:hlinkClick r:id="" action="ppaction://media"/>
            <a:extLst>
              <a:ext uri="{FF2B5EF4-FFF2-40B4-BE49-F238E27FC236}">
                <a16:creationId xmlns:a16="http://schemas.microsoft.com/office/drawing/2014/main" id="{3377C46D-B688-FFEA-89AF-C3DD8EFD0E3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33045" y="1633420"/>
            <a:ext cx="9455378" cy="460949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63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文本框 49"/>
          <p:cNvSpPr txBox="1"/>
          <p:nvPr/>
        </p:nvSpPr>
        <p:spPr>
          <a:xfrm>
            <a:off x="1376680" y="704215"/>
            <a:ext cx="221361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R="0" lvl="0" indent="0" algn="di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1" i="0" u="none" strike="noStrike" cap="none" spc="0" normalizeH="0" baseline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cs typeface="+mn-ea"/>
              </a:defRPr>
            </a:lvl1pPr>
          </a:lstStyle>
          <a:p>
            <a:r>
              <a:rPr lang="zh-CN" altLang="en-US" dirty="0">
                <a:sym typeface="+mn-lt"/>
              </a:rPr>
              <a:t>网站安全性</a:t>
            </a:r>
          </a:p>
        </p:txBody>
      </p:sp>
      <p:sp>
        <p:nvSpPr>
          <p:cNvPr id="70" name="矩形 69"/>
          <p:cNvSpPr/>
          <p:nvPr/>
        </p:nvSpPr>
        <p:spPr>
          <a:xfrm rot="16200000" flipV="1">
            <a:off x="11112915" y="-313275"/>
            <a:ext cx="36000" cy="1286510"/>
          </a:xfrm>
          <a:prstGeom prst="rect">
            <a:avLst/>
          </a:prstGeom>
          <a:gradFill>
            <a:gsLst>
              <a:gs pos="0">
                <a:srgbClr val="0065B3">
                  <a:alpha val="0"/>
                </a:srgbClr>
              </a:gs>
              <a:gs pos="100000">
                <a:srgbClr val="0065B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71" name="矩形 70"/>
          <p:cNvSpPr/>
          <p:nvPr/>
        </p:nvSpPr>
        <p:spPr>
          <a:xfrm rot="16200000" flipV="1">
            <a:off x="10252955" y="239980"/>
            <a:ext cx="36000" cy="180000"/>
          </a:xfrm>
          <a:prstGeom prst="rect">
            <a:avLst/>
          </a:prstGeom>
          <a:gradFill>
            <a:gsLst>
              <a:gs pos="0">
                <a:srgbClr val="0065B3">
                  <a:alpha val="100000"/>
                </a:srgbClr>
              </a:gs>
              <a:gs pos="100000">
                <a:srgbClr val="0065B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5" name="任意多边形 24"/>
          <p:cNvSpPr/>
          <p:nvPr/>
        </p:nvSpPr>
        <p:spPr>
          <a:xfrm rot="5400000" flipH="1" flipV="1">
            <a:off x="817045" y="704215"/>
            <a:ext cx="432000" cy="432000"/>
          </a:xfrm>
          <a:prstGeom prst="flowChartConnector">
            <a:avLst/>
          </a:prstGeom>
          <a:gradFill>
            <a:gsLst>
              <a:gs pos="0">
                <a:srgbClr val="0065B3">
                  <a:alpha val="0"/>
                </a:srgbClr>
              </a:gs>
              <a:gs pos="100000">
                <a:srgbClr val="0065B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669925" y="2023672"/>
            <a:ext cx="11104245" cy="22453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indent="457200"/>
            <a:r>
              <a:rPr lang="zh-CN" altLang="en-US" sz="2000"/>
              <a:t>当网站没有考虑到足够的安全措施的时候，会带来很多很多的问题。比如我们学校的某个应用</a:t>
            </a:r>
            <a:endParaRPr lang="en-US" altLang="zh-CN" sz="2000"/>
          </a:p>
          <a:p>
            <a:r>
              <a:rPr lang="zh-CN" altLang="en-US" sz="2000"/>
              <a:t>，它就有地方不够安全，导致可以通过</a:t>
            </a:r>
            <a:r>
              <a:rPr lang="en-US" altLang="zh-CN" sz="2000"/>
              <a:t>python</a:t>
            </a:r>
            <a:r>
              <a:rPr lang="zh-CN" altLang="en-US" sz="2000"/>
              <a:t>来爬取到全校三万多人的手机号、学院、学号，而且</a:t>
            </a:r>
            <a:endParaRPr lang="en-US" altLang="zh-CN" sz="2000"/>
          </a:p>
          <a:p>
            <a:r>
              <a:rPr lang="zh-CN" altLang="en-US" sz="2000"/>
              <a:t>可以冒充其他用户进行一些非常非常敏感的操作。</a:t>
            </a:r>
            <a:endParaRPr lang="en-US" altLang="zh-CN" sz="2000"/>
          </a:p>
          <a:p>
            <a:endParaRPr lang="en-US" altLang="zh-CN" sz="2000"/>
          </a:p>
          <a:p>
            <a:pPr indent="457200"/>
            <a:r>
              <a:rPr lang="zh-CN" altLang="en-US" sz="2000"/>
              <a:t>所以我们组很重视我们网站的安全问题，绝对不让坏人有可乘之机！</a:t>
            </a:r>
            <a:endParaRPr lang="en-US" altLang="zh-CN" sz="2000"/>
          </a:p>
          <a:p>
            <a:endParaRPr lang="en-US" altLang="zh-CN" sz="2000"/>
          </a:p>
          <a:p>
            <a:pPr indent="457200"/>
            <a:r>
              <a:rPr lang="zh-CN" altLang="en-US" sz="2000"/>
              <a:t>我们在参阅了一些资料之后，使用了如下的方法来确保了登录、商家的一些操作的安全性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文本框 49"/>
          <p:cNvSpPr txBox="1"/>
          <p:nvPr/>
        </p:nvSpPr>
        <p:spPr>
          <a:xfrm>
            <a:off x="1376680" y="704215"/>
            <a:ext cx="221361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R="0" lvl="0" indent="0" algn="di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1" i="0" u="none" strike="noStrike" cap="none" spc="0" normalizeH="0" baseline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cs typeface="+mn-ea"/>
              </a:defRPr>
            </a:lvl1pPr>
          </a:lstStyle>
          <a:p>
            <a:r>
              <a:rPr lang="zh-CN" altLang="en-US" dirty="0">
                <a:sym typeface="+mn-lt"/>
              </a:rPr>
              <a:t>网站安全性</a:t>
            </a:r>
          </a:p>
        </p:txBody>
      </p:sp>
      <p:sp>
        <p:nvSpPr>
          <p:cNvPr id="70" name="矩形 69"/>
          <p:cNvSpPr/>
          <p:nvPr/>
        </p:nvSpPr>
        <p:spPr>
          <a:xfrm rot="16200000" flipV="1">
            <a:off x="11112915" y="-313275"/>
            <a:ext cx="36000" cy="1286510"/>
          </a:xfrm>
          <a:prstGeom prst="rect">
            <a:avLst/>
          </a:prstGeom>
          <a:gradFill>
            <a:gsLst>
              <a:gs pos="0">
                <a:srgbClr val="0065B3">
                  <a:alpha val="0"/>
                </a:srgbClr>
              </a:gs>
              <a:gs pos="100000">
                <a:srgbClr val="0065B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71" name="矩形 70"/>
          <p:cNvSpPr/>
          <p:nvPr/>
        </p:nvSpPr>
        <p:spPr>
          <a:xfrm rot="16200000" flipV="1">
            <a:off x="10252955" y="239980"/>
            <a:ext cx="36000" cy="180000"/>
          </a:xfrm>
          <a:prstGeom prst="rect">
            <a:avLst/>
          </a:prstGeom>
          <a:gradFill>
            <a:gsLst>
              <a:gs pos="0">
                <a:srgbClr val="0065B3">
                  <a:alpha val="100000"/>
                </a:srgbClr>
              </a:gs>
              <a:gs pos="100000">
                <a:srgbClr val="0065B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5" name="任意多边形 24"/>
          <p:cNvSpPr/>
          <p:nvPr/>
        </p:nvSpPr>
        <p:spPr>
          <a:xfrm rot="5400000" flipH="1" flipV="1">
            <a:off x="817045" y="704215"/>
            <a:ext cx="432000" cy="432000"/>
          </a:xfrm>
          <a:prstGeom prst="flowChartConnector">
            <a:avLst/>
          </a:prstGeom>
          <a:gradFill>
            <a:gsLst>
              <a:gs pos="0">
                <a:srgbClr val="0065B3">
                  <a:alpha val="0"/>
                </a:srgbClr>
              </a:gs>
              <a:gs pos="100000">
                <a:srgbClr val="0065B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124263" y="1737254"/>
            <a:ext cx="2353455" cy="41372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浏览器</a:t>
            </a:r>
          </a:p>
        </p:txBody>
      </p:sp>
      <p:sp>
        <p:nvSpPr>
          <p:cNvPr id="3" name="矩形 2"/>
          <p:cNvSpPr/>
          <p:nvPr/>
        </p:nvSpPr>
        <p:spPr>
          <a:xfrm>
            <a:off x="8854906" y="1737254"/>
            <a:ext cx="2276009" cy="41372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后端服务器</a:t>
            </a:r>
          </a:p>
        </p:txBody>
      </p:sp>
      <p:cxnSp>
        <p:nvCxnSpPr>
          <p:cNvPr id="5" name="直接箭头连接符 4"/>
          <p:cNvCxnSpPr/>
          <p:nvPr/>
        </p:nvCxnSpPr>
        <p:spPr>
          <a:xfrm>
            <a:off x="3477718" y="2563318"/>
            <a:ext cx="5377188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5266902" y="2121108"/>
            <a:ext cx="2910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发送账号密码</a:t>
            </a:r>
          </a:p>
        </p:txBody>
      </p:sp>
      <p:cxnSp>
        <p:nvCxnSpPr>
          <p:cNvPr id="9" name="直接箭头连接符 8"/>
          <p:cNvCxnSpPr/>
          <p:nvPr/>
        </p:nvCxnSpPr>
        <p:spPr>
          <a:xfrm flipH="1">
            <a:off x="3477718" y="3297836"/>
            <a:ext cx="5377188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4031462" y="2928504"/>
            <a:ext cx="4269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账号密码正确，返回账号加密后的密文</a:t>
            </a:r>
          </a:p>
        </p:txBody>
      </p:sp>
      <p:cxnSp>
        <p:nvCxnSpPr>
          <p:cNvPr id="8" name="直接箭头连接符 7"/>
          <p:cNvCxnSpPr/>
          <p:nvPr/>
        </p:nvCxnSpPr>
        <p:spPr>
          <a:xfrm>
            <a:off x="3477718" y="4199744"/>
            <a:ext cx="5377188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3720952" y="3805896"/>
            <a:ext cx="4890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在需要权限的操作的请求中携带上这串密文</a:t>
            </a:r>
          </a:p>
        </p:txBody>
      </p:sp>
      <p:cxnSp>
        <p:nvCxnSpPr>
          <p:cNvPr id="11" name="直接箭头连接符 10"/>
          <p:cNvCxnSpPr/>
          <p:nvPr/>
        </p:nvCxnSpPr>
        <p:spPr>
          <a:xfrm flipH="1">
            <a:off x="3477717" y="5121639"/>
            <a:ext cx="5377188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3964186" y="4683287"/>
            <a:ext cx="4890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拿着密文解密，如果没问题，就允许操作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文本框 49"/>
          <p:cNvSpPr txBox="1"/>
          <p:nvPr/>
        </p:nvSpPr>
        <p:spPr>
          <a:xfrm>
            <a:off x="1376680" y="704215"/>
            <a:ext cx="221361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R="0" lvl="0" indent="0" algn="di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1" i="0" u="none" strike="noStrike" cap="none" spc="0" normalizeH="0" baseline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cs typeface="+mn-ea"/>
              </a:defRPr>
            </a:lvl1pPr>
          </a:lstStyle>
          <a:p>
            <a:r>
              <a:rPr lang="zh-CN" altLang="en-US" dirty="0">
                <a:sym typeface="+mn-lt"/>
              </a:rPr>
              <a:t>最新计划</a:t>
            </a:r>
          </a:p>
        </p:txBody>
      </p:sp>
      <p:sp>
        <p:nvSpPr>
          <p:cNvPr id="70" name="矩形 69"/>
          <p:cNvSpPr/>
          <p:nvPr/>
        </p:nvSpPr>
        <p:spPr>
          <a:xfrm rot="16200000" flipV="1">
            <a:off x="11112915" y="-313275"/>
            <a:ext cx="36000" cy="1286510"/>
          </a:xfrm>
          <a:prstGeom prst="rect">
            <a:avLst/>
          </a:prstGeom>
          <a:gradFill>
            <a:gsLst>
              <a:gs pos="0">
                <a:srgbClr val="0065B3">
                  <a:alpha val="0"/>
                </a:srgbClr>
              </a:gs>
              <a:gs pos="100000">
                <a:srgbClr val="0065B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71" name="矩形 70"/>
          <p:cNvSpPr/>
          <p:nvPr/>
        </p:nvSpPr>
        <p:spPr>
          <a:xfrm rot="16200000" flipV="1">
            <a:off x="10252955" y="239980"/>
            <a:ext cx="36000" cy="180000"/>
          </a:xfrm>
          <a:prstGeom prst="rect">
            <a:avLst/>
          </a:prstGeom>
          <a:gradFill>
            <a:gsLst>
              <a:gs pos="0">
                <a:srgbClr val="0065B3">
                  <a:alpha val="100000"/>
                </a:srgbClr>
              </a:gs>
              <a:gs pos="100000">
                <a:srgbClr val="0065B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5" name="任意多边形 24"/>
          <p:cNvSpPr/>
          <p:nvPr/>
        </p:nvSpPr>
        <p:spPr>
          <a:xfrm rot="5400000" flipH="1" flipV="1">
            <a:off x="817045" y="704215"/>
            <a:ext cx="432000" cy="432000"/>
          </a:xfrm>
          <a:prstGeom prst="flowChartConnector">
            <a:avLst/>
          </a:prstGeom>
          <a:gradFill>
            <a:gsLst>
              <a:gs pos="0">
                <a:srgbClr val="0065B3">
                  <a:alpha val="0"/>
                </a:srgbClr>
              </a:gs>
              <a:gs pos="100000">
                <a:srgbClr val="0065B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082675" y="1468755"/>
            <a:ext cx="5871210" cy="47694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en-US" altLang="zh-CN" sz="2000" b="1"/>
              <a:t>- 需求变更分析</a:t>
            </a:r>
          </a:p>
          <a:p>
            <a:pPr indent="457200" fontAlgn="auto">
              <a:lnSpc>
                <a:spcPct val="150000"/>
              </a:lnSpc>
            </a:pPr>
            <a:r>
              <a:rPr lang="zh-CN" altLang="en-US"/>
              <a:t>根据新的需求撰写需求规格说明书</a:t>
            </a:r>
          </a:p>
          <a:p>
            <a:pPr indent="457200"/>
            <a:endParaRPr lang="zh-CN" altLang="en-US"/>
          </a:p>
          <a:p>
            <a:pPr marL="0" lvl="0" indent="0">
              <a:buNone/>
            </a:pPr>
            <a:r>
              <a:rPr lang="en-US" altLang="zh-CN" sz="2000" b="1">
                <a:solidFill>
                  <a:schemeClr val="tx1"/>
                </a:solidFill>
                <a:sym typeface="+mn-ea"/>
              </a:rPr>
              <a:t>- 测试</a:t>
            </a:r>
            <a:endParaRPr lang="en-US" altLang="zh-CN" sz="2000" b="1">
              <a:solidFill>
                <a:schemeClr val="tx1"/>
              </a:solidFill>
            </a:endParaRPr>
          </a:p>
          <a:p>
            <a:pPr marL="742950" lvl="1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>
                <a:sym typeface="+mn-ea"/>
              </a:rPr>
              <a:t>完成所有升级功能的测试并撰写缺陷报告文档</a:t>
            </a:r>
            <a:endParaRPr lang="en-US" altLang="zh-CN">
              <a:solidFill>
                <a:schemeClr val="tx1"/>
              </a:solidFill>
            </a:endParaRPr>
          </a:p>
          <a:p>
            <a:pPr indent="457200"/>
            <a:endParaRPr lang="zh-CN" altLang="en-US"/>
          </a:p>
          <a:p>
            <a:pPr marL="0" lvl="0" indent="0">
              <a:buNone/>
            </a:pPr>
            <a:r>
              <a:rPr lang="en-US" altLang="zh-CN" sz="2000" b="1">
                <a:solidFill>
                  <a:schemeClr val="tx1"/>
                </a:solidFill>
              </a:rPr>
              <a:t>- 功能升级</a:t>
            </a:r>
          </a:p>
          <a:p>
            <a:pPr marL="0" lvl="0" indent="457200" fontAlgn="auto">
              <a:lnSpc>
                <a:spcPct val="150000"/>
              </a:lnSpc>
              <a:buNone/>
            </a:pPr>
            <a:r>
              <a:rPr lang="en-US" altLang="zh-CN" b="1">
                <a:solidFill>
                  <a:schemeClr val="tx1"/>
                </a:solidFill>
              </a:rPr>
              <a:t>- 商品管理</a:t>
            </a:r>
          </a:p>
          <a:p>
            <a:pPr marL="742950" lvl="1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chemeClr val="tx1"/>
                </a:solidFill>
              </a:rPr>
              <a:t>可以同时发布多个商品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chemeClr val="tx1"/>
                </a:solidFill>
              </a:rPr>
              <a:t>支持商品类别管理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chemeClr val="tx1"/>
                </a:solidFill>
              </a:rPr>
              <a:t>商品可以通过浏览器和搜索两种方式获取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chemeClr val="tx1"/>
                </a:solidFill>
              </a:rPr>
              <a:t>商品图片可以多张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chemeClr val="tx1"/>
                </a:solidFill>
              </a:rPr>
              <a:t>同时支持其他相关功能的升级</a:t>
            </a:r>
          </a:p>
          <a:p>
            <a:pPr lvl="1" indent="0">
              <a:buFont typeface="Arial" panose="020B0604020202020204" pitchFamily="34" charset="0"/>
              <a:buNone/>
            </a:pPr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689090" y="1468755"/>
            <a:ext cx="4539615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indent="0" fontAlgn="auto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zh-CN" b="1">
                <a:sym typeface="+mn-ea"/>
              </a:rPr>
              <a:t>- 价格管理</a:t>
            </a:r>
            <a:endParaRPr lang="en-US" altLang="zh-CN" b="1">
              <a:solidFill>
                <a:schemeClr val="tx1"/>
              </a:solidFill>
            </a:endParaRPr>
          </a:p>
          <a:p>
            <a:pPr marL="742950" lvl="1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>
                <a:sym typeface="+mn-ea"/>
              </a:rPr>
              <a:t>有独立的商品价格管理</a:t>
            </a:r>
            <a:endParaRPr lang="en-US" altLang="zh-CN">
              <a:solidFill>
                <a:schemeClr val="tx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>
                <a:sym typeface="+mn-ea"/>
              </a:rPr>
              <a:t>保留历史价格变动日志</a:t>
            </a:r>
            <a:endParaRPr lang="en-US" altLang="zh-CN">
              <a:solidFill>
                <a:schemeClr val="tx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>
                <a:sym typeface="+mn-ea"/>
              </a:rPr>
              <a:t>同时支持其他相关功能的升级</a:t>
            </a:r>
            <a:endParaRPr lang="en-US" altLang="zh-CN">
              <a:solidFill>
                <a:schemeClr val="tx1"/>
              </a:solidFill>
            </a:endParaRPr>
          </a:p>
          <a:p>
            <a:pPr lvl="1" indent="0">
              <a:buFont typeface="Arial" panose="020B0604020202020204" pitchFamily="34" charset="0"/>
              <a:buNone/>
            </a:pPr>
            <a:endParaRPr lang="en-US" altLang="zh-CN">
              <a:sym typeface="+mn-ea"/>
            </a:endParaRPr>
          </a:p>
          <a:p>
            <a:pPr lvl="1" indent="0" fontAlgn="auto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zh-CN" b="1">
                <a:sym typeface="+mn-ea"/>
              </a:rPr>
              <a:t>- 客户管理</a:t>
            </a:r>
            <a:endParaRPr lang="en-US" altLang="zh-CN" b="1">
              <a:solidFill>
                <a:schemeClr val="tx1"/>
              </a:solidFill>
            </a:endParaRPr>
          </a:p>
          <a:p>
            <a:pPr marL="742950" lvl="1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>
                <a:sym typeface="+mn-ea"/>
              </a:rPr>
              <a:t>允许客户自由注册</a:t>
            </a:r>
            <a:endParaRPr lang="en-US" altLang="zh-CN">
              <a:solidFill>
                <a:schemeClr val="tx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>
                <a:sym typeface="+mn-ea"/>
              </a:rPr>
              <a:t>同时支持其他相关功能的升级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CN">
              <a:sym typeface="+mn-ea"/>
            </a:endParaRPr>
          </a:p>
          <a:p>
            <a:endParaRPr lang="zh-CN" alt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椭圆 5"/>
          <p:cNvSpPr/>
          <p:nvPr/>
        </p:nvSpPr>
        <p:spPr>
          <a:xfrm>
            <a:off x="3097758" y="1493410"/>
            <a:ext cx="1223010" cy="1223010"/>
          </a:xfrm>
          <a:prstGeom prst="ellipse">
            <a:avLst/>
          </a:prstGeom>
          <a:gradFill>
            <a:gsLst>
              <a:gs pos="0">
                <a:srgbClr val="26B9F5">
                  <a:alpha val="16000"/>
                </a:srgbClr>
              </a:gs>
              <a:gs pos="100000">
                <a:srgbClr val="2BC5FF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5" name="矩形 54"/>
          <p:cNvSpPr/>
          <p:nvPr/>
        </p:nvSpPr>
        <p:spPr>
          <a:xfrm rot="16200000" flipV="1">
            <a:off x="3968750" y="997585"/>
            <a:ext cx="984885" cy="8919210"/>
          </a:xfrm>
          <a:prstGeom prst="rect">
            <a:avLst/>
          </a:prstGeom>
          <a:gradFill>
            <a:gsLst>
              <a:gs pos="53000">
                <a:srgbClr val="0065B3">
                  <a:alpha val="36000"/>
                </a:srgbClr>
              </a:gs>
              <a:gs pos="0">
                <a:srgbClr val="0065B3">
                  <a:alpha val="0"/>
                </a:srgbClr>
              </a:gs>
              <a:gs pos="100000">
                <a:srgbClr val="0065B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7" name="文本框 9"/>
          <p:cNvSpPr txBox="1"/>
          <p:nvPr/>
        </p:nvSpPr>
        <p:spPr>
          <a:xfrm>
            <a:off x="1781716" y="3085153"/>
            <a:ext cx="5571490" cy="110680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defPPr>
              <a:defRPr lang="zh-CN"/>
            </a:defPPr>
            <a:lvl1pPr marR="0" lvl="0" indent="0" algn="di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6600" b="1" i="0" u="none" strike="noStrike" cap="none" spc="0" normalizeH="0" baseline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cs typeface="+mn-ea"/>
              </a:defRPr>
            </a:lvl1pPr>
          </a:lstStyle>
          <a:p>
            <a:r>
              <a:rPr lang="zh-CN" altLang="en-US" dirty="0">
                <a:sym typeface="+mn-lt"/>
              </a:rPr>
              <a:t>个人成果汇报</a:t>
            </a:r>
          </a:p>
        </p:txBody>
      </p:sp>
      <p:sp>
        <p:nvSpPr>
          <p:cNvPr id="5" name="椭圆 4"/>
          <p:cNvSpPr/>
          <p:nvPr/>
        </p:nvSpPr>
        <p:spPr>
          <a:xfrm>
            <a:off x="3153003" y="1537225"/>
            <a:ext cx="1223010" cy="1223010"/>
          </a:xfrm>
          <a:prstGeom prst="ellipse">
            <a:avLst/>
          </a:prstGeom>
          <a:gradFill>
            <a:gsLst>
              <a:gs pos="0">
                <a:srgbClr val="0065B3">
                  <a:alpha val="16000"/>
                </a:srgbClr>
              </a:gs>
              <a:gs pos="100000">
                <a:srgbClr val="0065B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1740128" y="1687065"/>
            <a:ext cx="258064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400" b="0" i="0" u="none" strike="noStrike" kern="1200" cap="none" spc="0" normalizeH="0" baseline="0" noProof="0" dirty="0">
                <a:ln>
                  <a:noFill/>
                </a:ln>
                <a:solidFill>
                  <a:srgbClr val="1F4E79"/>
                </a:solidFill>
                <a:effectLst/>
                <a:uLnTx/>
                <a:uFillTx/>
                <a:cs typeface="+mn-ea"/>
                <a:sym typeface="+mn-lt"/>
              </a:rPr>
              <a:t>Part</a:t>
            </a:r>
            <a:r>
              <a:rPr kumimoji="0" lang="en-US" altLang="zh-CN" sz="4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cs typeface="+mn-ea"/>
                <a:sym typeface="+mn-lt"/>
              </a:rPr>
              <a:t>  </a:t>
            </a:r>
            <a:r>
              <a:rPr kumimoji="0" lang="en-US" altLang="zh-C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04</a:t>
            </a:r>
            <a:endParaRPr kumimoji="0" lang="en-US" altLang="zh-C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6" name="流程图: 接点 15"/>
          <p:cNvSpPr/>
          <p:nvPr/>
        </p:nvSpPr>
        <p:spPr>
          <a:xfrm flipV="1">
            <a:off x="10265535" y="134657"/>
            <a:ext cx="1080000" cy="1080000"/>
          </a:xfrm>
          <a:prstGeom prst="flowChartConnector">
            <a:avLst/>
          </a:prstGeom>
          <a:gradFill>
            <a:gsLst>
              <a:gs pos="0">
                <a:srgbClr val="26B9F5">
                  <a:alpha val="16000"/>
                </a:srgbClr>
              </a:gs>
              <a:gs pos="100000">
                <a:srgbClr val="2BC5FF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7" name="流程图: 接点 16"/>
          <p:cNvSpPr/>
          <p:nvPr/>
        </p:nvSpPr>
        <p:spPr>
          <a:xfrm flipV="1">
            <a:off x="10347450" y="134657"/>
            <a:ext cx="1080000" cy="1080000"/>
          </a:xfrm>
          <a:prstGeom prst="flowChartConnector">
            <a:avLst/>
          </a:prstGeom>
          <a:gradFill>
            <a:gsLst>
              <a:gs pos="0">
                <a:srgbClr val="0065B3">
                  <a:alpha val="16000"/>
                </a:srgbClr>
              </a:gs>
              <a:gs pos="100000">
                <a:srgbClr val="0065B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8" name="流程图: 接点 17"/>
          <p:cNvSpPr/>
          <p:nvPr/>
        </p:nvSpPr>
        <p:spPr>
          <a:xfrm flipV="1">
            <a:off x="11263620" y="967065"/>
            <a:ext cx="720000" cy="720000"/>
          </a:xfrm>
          <a:prstGeom prst="flowChartConnector">
            <a:avLst/>
          </a:prstGeom>
          <a:gradFill>
            <a:gsLst>
              <a:gs pos="0">
                <a:srgbClr val="D0CECE">
                  <a:alpha val="14000"/>
                </a:srgbClr>
              </a:gs>
              <a:gs pos="100000">
                <a:schemeClr val="bg2">
                  <a:lumMod val="9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9" name="流程图: 接点 18"/>
          <p:cNvSpPr/>
          <p:nvPr/>
        </p:nvSpPr>
        <p:spPr>
          <a:xfrm flipV="1">
            <a:off x="11345535" y="967065"/>
            <a:ext cx="720000" cy="720000"/>
          </a:xfrm>
          <a:prstGeom prst="flowChartConnector">
            <a:avLst/>
          </a:prstGeom>
          <a:gradFill>
            <a:gsLst>
              <a:gs pos="0">
                <a:srgbClr val="A6A6A6">
                  <a:alpha val="36000"/>
                </a:srgbClr>
              </a:gs>
              <a:gs pos="100000">
                <a:srgbClr val="A6A6A6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>
            <a:off x="6381102" y="2760235"/>
            <a:ext cx="6096012" cy="4062992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文本框 49"/>
          <p:cNvSpPr txBox="1"/>
          <p:nvPr/>
        </p:nvSpPr>
        <p:spPr>
          <a:xfrm>
            <a:off x="1376680" y="704215"/>
            <a:ext cx="5820108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R="0" lvl="0" indent="0" algn="di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1" i="0" u="none" strike="noStrike" cap="none" spc="0" normalizeH="0" baseline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cs typeface="+mn-ea"/>
              </a:defRPr>
            </a:lvl1pPr>
          </a:lstStyle>
          <a:p>
            <a:r>
              <a:rPr lang="zh-CN" altLang="en-US">
                <a:sym typeface="+mn-lt"/>
              </a:rPr>
              <a:t>王恩宇</a:t>
            </a:r>
            <a:r>
              <a:rPr lang="en-US" altLang="zh-CN" b="0">
                <a:sym typeface="+mn-lt"/>
              </a:rPr>
              <a:t>—</a:t>
            </a:r>
            <a:r>
              <a:rPr lang="zh-CN" altLang="en-US" b="0">
                <a:sym typeface="+mn-lt"/>
              </a:rPr>
              <a:t>前端</a:t>
            </a:r>
            <a:r>
              <a:rPr lang="en-US" altLang="zh-CN" b="0">
                <a:sym typeface="+mn-lt"/>
              </a:rPr>
              <a:t>+api</a:t>
            </a:r>
            <a:r>
              <a:rPr lang="zh-CN" altLang="en-US" b="0">
                <a:sym typeface="+mn-lt"/>
              </a:rPr>
              <a:t>接口文档</a:t>
            </a:r>
            <a:r>
              <a:rPr lang="en-US" altLang="zh-CN" b="0">
                <a:sym typeface="+mn-lt"/>
              </a:rPr>
              <a:t>+</a:t>
            </a:r>
            <a:r>
              <a:rPr lang="zh-CN" altLang="en-US" b="0">
                <a:sym typeface="+mn-lt"/>
              </a:rPr>
              <a:t>后端</a:t>
            </a:r>
            <a:r>
              <a:rPr lang="en-US" altLang="zh-CN" b="0">
                <a:sym typeface="+mn-lt"/>
              </a:rPr>
              <a:t>bug</a:t>
            </a:r>
            <a:r>
              <a:rPr lang="zh-CN" altLang="en-US" b="0">
                <a:sym typeface="+mn-lt"/>
              </a:rPr>
              <a:t>修改</a:t>
            </a:r>
            <a:endParaRPr lang="zh-CN" altLang="en-US" b="0" dirty="0">
              <a:sym typeface="+mn-lt"/>
            </a:endParaRPr>
          </a:p>
        </p:txBody>
      </p:sp>
      <p:sp>
        <p:nvSpPr>
          <p:cNvPr id="14" name="任意多边形 24"/>
          <p:cNvSpPr/>
          <p:nvPr/>
        </p:nvSpPr>
        <p:spPr>
          <a:xfrm rot="5400000" flipH="1" flipV="1">
            <a:off x="817045" y="704215"/>
            <a:ext cx="432000" cy="432000"/>
          </a:xfrm>
          <a:prstGeom prst="flowChartConnector">
            <a:avLst/>
          </a:prstGeom>
          <a:gradFill>
            <a:gsLst>
              <a:gs pos="0">
                <a:srgbClr val="0065B3">
                  <a:alpha val="0"/>
                </a:srgbClr>
              </a:gs>
              <a:gs pos="100000">
                <a:srgbClr val="0065B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59105" y="0"/>
            <a:ext cx="9132895" cy="6858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269365" y="1548765"/>
            <a:ext cx="8914130" cy="4338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/>
              <a:t>-  </a:t>
            </a:r>
            <a:r>
              <a:rPr lang="zh-CN" altLang="en-US" sz="2400"/>
              <a:t>前端</a:t>
            </a:r>
          </a:p>
          <a:p>
            <a:pPr indent="457200"/>
            <a:r>
              <a:rPr lang="zh-CN" altLang="en-US"/>
              <a:t>查看链接：</a:t>
            </a:r>
            <a:r>
              <a:rPr lang="zh-CN" altLang="en-US">
                <a:sym typeface="+mn-ea"/>
                <a:hlinkClick r:id="rId4"/>
              </a:rPr>
              <a:t>点我跳转</a:t>
            </a:r>
            <a:endParaRPr lang="en-US" altLang="zh-CN"/>
          </a:p>
          <a:p>
            <a:pPr indent="457200"/>
            <a:endParaRPr lang="en-US" altLang="zh-CN" sz="2400"/>
          </a:p>
          <a:p>
            <a:r>
              <a:rPr lang="en-US" altLang="zh-CN" sz="2400"/>
              <a:t>-  </a:t>
            </a:r>
            <a:r>
              <a:rPr lang="zh-CN" altLang="en-US" sz="2400"/>
              <a:t>前端学习笔记</a:t>
            </a:r>
          </a:p>
          <a:p>
            <a:pPr indent="457200"/>
            <a:r>
              <a:rPr lang="zh-CN" altLang="en-US"/>
              <a:t>查看链接：</a:t>
            </a:r>
            <a:r>
              <a:rPr lang="zh-CN" altLang="en-US">
                <a:solidFill>
                  <a:schemeClr val="accent5">
                    <a:lumMod val="75000"/>
                  </a:schemeClr>
                </a:solidFill>
                <a:sym typeface="+mn-ea"/>
                <a:hlinkClick r:id="rId5"/>
              </a:rPr>
              <a:t>点我跳转</a:t>
            </a:r>
            <a:endParaRPr lang="en-US" altLang="zh-CN">
              <a:solidFill>
                <a:schemeClr val="accent5">
                  <a:lumMod val="75000"/>
                </a:schemeClr>
              </a:solidFill>
            </a:endParaRPr>
          </a:p>
          <a:p>
            <a:pPr indent="457200"/>
            <a:endParaRPr lang="zh-CN" altLang="en-US" sz="2400"/>
          </a:p>
          <a:p>
            <a:r>
              <a:rPr lang="en-US" altLang="zh-CN" sz="2400"/>
              <a:t>-  Api</a:t>
            </a:r>
            <a:r>
              <a:rPr lang="zh-CN" altLang="en-US" sz="2400"/>
              <a:t>接口文档撰写</a:t>
            </a:r>
          </a:p>
          <a:p>
            <a:r>
              <a:rPr lang="zh-CN" altLang="en-US"/>
              <a:t>        查看链接：</a:t>
            </a:r>
            <a:r>
              <a:rPr lang="zh-CN" altLang="en-US">
                <a:solidFill>
                  <a:schemeClr val="accent5">
                    <a:lumMod val="75000"/>
                  </a:schemeClr>
                </a:solidFill>
                <a:sym typeface="+mn-ea"/>
                <a:hlinkClick r:id="rId6"/>
              </a:rPr>
              <a:t>点我跳转</a:t>
            </a:r>
            <a:endParaRPr lang="en-US" altLang="zh-CN">
              <a:solidFill>
                <a:schemeClr val="accent5">
                  <a:lumMod val="75000"/>
                </a:schemeClr>
              </a:solidFill>
            </a:endParaRPr>
          </a:p>
          <a:p>
            <a:endParaRPr lang="en-US" altLang="zh-CN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en-US" altLang="zh-CN" sz="2400">
                <a:sym typeface="+mn-ea"/>
              </a:rPr>
              <a:t>-  </a:t>
            </a:r>
            <a:r>
              <a:rPr lang="zh-CN" altLang="en-US" sz="2400">
                <a:sym typeface="+mn-ea"/>
              </a:rPr>
              <a:t>部署说明、部署脚本</a:t>
            </a:r>
            <a:endParaRPr lang="zh-CN" altLang="en-US" sz="2400"/>
          </a:p>
          <a:p>
            <a:r>
              <a:rPr lang="zh-CN" altLang="en-US" sz="2400">
                <a:sym typeface="+mn-ea"/>
              </a:rPr>
              <a:t>     </a:t>
            </a:r>
            <a:r>
              <a:rPr lang="zh-CN" altLang="en-US">
                <a:sym typeface="+mn-ea"/>
              </a:rPr>
              <a:t> 查看链接</a:t>
            </a:r>
            <a:r>
              <a:rPr lang="zh-CN" altLang="en-US">
                <a:solidFill>
                  <a:schemeClr val="accent5">
                    <a:lumMod val="75000"/>
                  </a:schemeClr>
                </a:solidFill>
                <a:sym typeface="+mn-ea"/>
              </a:rPr>
              <a:t>：</a:t>
            </a:r>
            <a:r>
              <a:rPr lang="zh-CN" altLang="en-US">
                <a:solidFill>
                  <a:schemeClr val="accent5">
                    <a:lumMod val="75000"/>
                  </a:schemeClr>
                </a:solidFill>
                <a:sym typeface="+mn-ea"/>
                <a:hlinkClick r:id="rId7"/>
              </a:rPr>
              <a:t>点我跳转</a:t>
            </a:r>
            <a:endParaRPr lang="en-US" altLang="zh-CN">
              <a:solidFill>
                <a:schemeClr val="accent5">
                  <a:lumMod val="75000"/>
                </a:schemeClr>
              </a:solidFill>
            </a:endParaRPr>
          </a:p>
          <a:p>
            <a:endParaRPr lang="en-US" altLang="zh-CN">
              <a:solidFill>
                <a:schemeClr val="accent5">
                  <a:lumMod val="75000"/>
                </a:schemeClr>
              </a:solidFill>
            </a:endParaRPr>
          </a:p>
          <a:p>
            <a:endParaRPr lang="zh-CN" altLang="en-US">
              <a:solidFill>
                <a:schemeClr val="accent5">
                  <a:lumMod val="75000"/>
                </a:schemeClr>
              </a:solidFill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10180955" y="311785"/>
            <a:ext cx="1593215" cy="36195"/>
            <a:chOff x="16033" y="491"/>
            <a:chExt cx="2509" cy="57"/>
          </a:xfrm>
        </p:grpSpPr>
        <p:sp>
          <p:nvSpPr>
            <p:cNvPr id="5" name="矩形 4"/>
            <p:cNvSpPr/>
            <p:nvPr/>
          </p:nvSpPr>
          <p:spPr>
            <a:xfrm rot="16200000" flipV="1">
              <a:off x="17501" y="-493"/>
              <a:ext cx="57" cy="2026"/>
            </a:xfrm>
            <a:prstGeom prst="rect">
              <a:avLst/>
            </a:prstGeom>
            <a:gradFill>
              <a:gsLst>
                <a:gs pos="0">
                  <a:srgbClr val="0065B3">
                    <a:alpha val="0"/>
                  </a:srgbClr>
                </a:gs>
                <a:gs pos="100000">
                  <a:srgbClr val="0065B3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 rot="16200000" flipV="1">
              <a:off x="16146" y="378"/>
              <a:ext cx="57" cy="283"/>
            </a:xfrm>
            <a:prstGeom prst="rect">
              <a:avLst/>
            </a:prstGeom>
            <a:gradFill>
              <a:gsLst>
                <a:gs pos="0">
                  <a:srgbClr val="0065B3">
                    <a:alpha val="100000"/>
                  </a:srgbClr>
                </a:gs>
                <a:gs pos="100000">
                  <a:srgbClr val="0065B3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0180955" y="311785"/>
            <a:ext cx="1593215" cy="36195"/>
            <a:chOff x="16033" y="491"/>
            <a:chExt cx="2509" cy="57"/>
          </a:xfrm>
        </p:grpSpPr>
        <p:sp>
          <p:nvSpPr>
            <p:cNvPr id="27" name="矩形 26"/>
            <p:cNvSpPr/>
            <p:nvPr/>
          </p:nvSpPr>
          <p:spPr>
            <a:xfrm rot="16200000" flipV="1">
              <a:off x="17501" y="-493"/>
              <a:ext cx="57" cy="2026"/>
            </a:xfrm>
            <a:prstGeom prst="rect">
              <a:avLst/>
            </a:prstGeom>
            <a:gradFill>
              <a:gsLst>
                <a:gs pos="0">
                  <a:srgbClr val="0065B3">
                    <a:alpha val="0"/>
                  </a:srgbClr>
                </a:gs>
                <a:gs pos="100000">
                  <a:srgbClr val="0065B3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8" name="矩形 27"/>
            <p:cNvSpPr/>
            <p:nvPr/>
          </p:nvSpPr>
          <p:spPr>
            <a:xfrm rot="16200000" flipV="1">
              <a:off x="16146" y="378"/>
              <a:ext cx="57" cy="283"/>
            </a:xfrm>
            <a:prstGeom prst="rect">
              <a:avLst/>
            </a:prstGeom>
            <a:gradFill>
              <a:gsLst>
                <a:gs pos="0">
                  <a:srgbClr val="0065B3">
                    <a:alpha val="100000"/>
                  </a:srgbClr>
                </a:gs>
                <a:gs pos="100000">
                  <a:srgbClr val="0065B3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50" name="文本框 49"/>
          <p:cNvSpPr txBox="1"/>
          <p:nvPr/>
        </p:nvSpPr>
        <p:spPr>
          <a:xfrm>
            <a:off x="1376680" y="704215"/>
            <a:ext cx="244157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R="0" lvl="0" indent="0" algn="di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1" i="0" u="none" strike="noStrike" cap="none" spc="0" normalizeH="0" baseline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cs typeface="+mn-ea"/>
              </a:defRPr>
            </a:lvl1pPr>
          </a:lstStyle>
          <a:p>
            <a:r>
              <a:rPr lang="zh-CN" altLang="en-US" dirty="0">
                <a:sym typeface="+mn-lt"/>
              </a:rPr>
              <a:t>陈君熠</a:t>
            </a:r>
            <a:r>
              <a:rPr lang="en-US" altLang="zh-CN" b="0" dirty="0">
                <a:sym typeface="+mn-lt"/>
              </a:rPr>
              <a:t>—</a:t>
            </a:r>
            <a:r>
              <a:rPr lang="zh-CN" altLang="en-US" b="0" dirty="0">
                <a:sym typeface="+mn-lt"/>
              </a:rPr>
              <a:t>后端</a:t>
            </a:r>
          </a:p>
        </p:txBody>
      </p:sp>
      <p:sp>
        <p:nvSpPr>
          <p:cNvPr id="26" name="任意多边形 24"/>
          <p:cNvSpPr/>
          <p:nvPr/>
        </p:nvSpPr>
        <p:spPr>
          <a:xfrm rot="5400000" flipH="1" flipV="1">
            <a:off x="817045" y="704215"/>
            <a:ext cx="432000" cy="432000"/>
          </a:xfrm>
          <a:prstGeom prst="flowChartConnector">
            <a:avLst/>
          </a:prstGeom>
          <a:gradFill>
            <a:gsLst>
              <a:gs pos="0">
                <a:srgbClr val="0065B3">
                  <a:alpha val="0"/>
                </a:srgbClr>
              </a:gs>
              <a:gs pos="100000">
                <a:srgbClr val="0065B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59105" y="0"/>
            <a:ext cx="9132895" cy="6858000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1033045" y="1685429"/>
            <a:ext cx="8110330" cy="7372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zh-CN" altLang="en-US" sz="2400" dirty="0"/>
              <a:t>后端编写（基于</a:t>
            </a:r>
            <a:r>
              <a:rPr lang="en-US" altLang="zh-CN" sz="2400" dirty="0" err="1"/>
              <a:t>springboot</a:t>
            </a:r>
            <a:r>
              <a:rPr lang="zh-CN" altLang="en-US" sz="2400" dirty="0"/>
              <a:t>） </a:t>
            </a:r>
            <a:r>
              <a:rPr lang="en-US" altLang="zh-CN" sz="2400" dirty="0"/>
              <a:t>+ </a:t>
            </a:r>
            <a:r>
              <a:rPr lang="zh-CN" altLang="en-US" sz="2400" dirty="0"/>
              <a:t>数据库查询</a:t>
            </a:r>
            <a:r>
              <a:rPr lang="en-US" altLang="zh-CN" sz="2400" dirty="0"/>
              <a:t>XML</a:t>
            </a:r>
            <a:r>
              <a:rPr lang="zh-CN" altLang="en-US" sz="2400" dirty="0"/>
              <a:t>文件修正</a:t>
            </a:r>
            <a:endParaRPr lang="en-US" altLang="zh-CN" sz="2400" dirty="0"/>
          </a:p>
          <a:p>
            <a:r>
              <a:rPr lang="en-US" altLang="zh-CN" dirty="0"/>
              <a:t>  </a:t>
            </a:r>
            <a:r>
              <a:rPr lang="en-US" altLang="zh-CN" sz="1600" dirty="0"/>
              <a:t>    </a:t>
            </a:r>
            <a:r>
              <a:rPr lang="zh-CN" altLang="en-US" dirty="0"/>
              <a:t>查看链接：</a:t>
            </a:r>
            <a:r>
              <a:rPr lang="zh-CN" altLang="en-US" dirty="0">
                <a:hlinkClick r:id="rId4" action="ppaction://hlinkfile"/>
              </a:rPr>
              <a:t>点我跳转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1033044" y="1685429"/>
            <a:ext cx="9736555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zh-CN" altLang="en-US" sz="2400" dirty="0"/>
              <a:t>后端编写（基于</a:t>
            </a:r>
            <a:r>
              <a:rPr lang="en-US" altLang="zh-CN" sz="2400" dirty="0" err="1"/>
              <a:t>springboot</a:t>
            </a:r>
            <a:r>
              <a:rPr lang="zh-CN" altLang="en-US" sz="2400" dirty="0"/>
              <a:t>） </a:t>
            </a:r>
            <a:r>
              <a:rPr lang="en-US" altLang="zh-CN" sz="2400" dirty="0"/>
              <a:t>+ </a:t>
            </a:r>
            <a:r>
              <a:rPr lang="zh-CN" altLang="en-US" sz="2400" dirty="0"/>
              <a:t>数据库查询</a:t>
            </a:r>
            <a:r>
              <a:rPr lang="en-US" altLang="zh-CN" sz="2400" dirty="0"/>
              <a:t>XML</a:t>
            </a:r>
            <a:r>
              <a:rPr lang="zh-CN" altLang="en-US" sz="2400" dirty="0"/>
              <a:t>文件修正和部分编写</a:t>
            </a:r>
            <a:endParaRPr lang="en-US" altLang="zh-CN" sz="2400" dirty="0"/>
          </a:p>
          <a:p>
            <a:r>
              <a:rPr lang="en-US" altLang="zh-CN" dirty="0"/>
              <a:t>  </a:t>
            </a:r>
            <a:r>
              <a:rPr lang="en-US" altLang="zh-CN" sz="1600" dirty="0"/>
              <a:t>    </a:t>
            </a:r>
            <a:r>
              <a:rPr lang="zh-CN" altLang="en-US" dirty="0"/>
              <a:t>查看链接：</a:t>
            </a:r>
            <a:r>
              <a:rPr lang="zh-CN" altLang="en-US" dirty="0">
                <a:hlinkClick r:id="rId4" action="ppaction://hlinkfile"/>
              </a:rPr>
              <a:t>点我跳转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1033044" y="3060382"/>
            <a:ext cx="811033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zh-CN" altLang="en-US" sz="2400" dirty="0"/>
              <a:t>后端构建部署 </a:t>
            </a:r>
            <a:r>
              <a:rPr lang="zh-CN" altLang="en-US" dirty="0"/>
              <a:t>查看链接：</a:t>
            </a:r>
            <a:r>
              <a:rPr lang="zh-CN" altLang="en-US" dirty="0">
                <a:hlinkClick r:id="rId5"/>
              </a:rPr>
              <a:t>点我跳转</a:t>
            </a:r>
            <a:endParaRPr lang="zh-CN" altLang="en-US" dirty="0">
              <a:hlinkClick r:id="rId4" action="ppaction://hlinkfile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033044" y="4304982"/>
            <a:ext cx="93276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zh-CN" altLang="en-US" sz="2400" dirty="0"/>
              <a:t>后端部署说明（</a:t>
            </a:r>
            <a:r>
              <a:rPr lang="en-US" altLang="zh-CN" sz="2400" dirty="0"/>
              <a:t>README.md</a:t>
            </a:r>
            <a:r>
              <a:rPr lang="zh-CN" altLang="en-US" sz="2400" dirty="0"/>
              <a:t>文件与前端共用） </a:t>
            </a:r>
            <a:r>
              <a:rPr lang="zh-CN" altLang="en-US" dirty="0"/>
              <a:t>查看链接：</a:t>
            </a:r>
            <a:r>
              <a:rPr lang="zh-CN" altLang="en-US" dirty="0">
                <a:hlinkClick r:id="rId6"/>
              </a:rPr>
              <a:t>点我跳转</a:t>
            </a:r>
            <a:endParaRPr lang="zh-CN" altLang="en-US" dirty="0">
              <a:hlinkClick r:id="rId4" action="ppaction://hlinkfile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文本框 49"/>
          <p:cNvSpPr txBox="1"/>
          <p:nvPr/>
        </p:nvSpPr>
        <p:spPr>
          <a:xfrm>
            <a:off x="1376680" y="704215"/>
            <a:ext cx="188722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R="0" lvl="0" indent="0" algn="di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1" i="0" u="none" strike="noStrike" cap="none" spc="0" normalizeH="0" baseline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cs typeface="+mn-ea"/>
              </a:defRPr>
            </a:lvl1pPr>
          </a:lstStyle>
          <a:p>
            <a:r>
              <a:rPr lang="zh-CN" altLang="en-US" dirty="0">
                <a:sym typeface="+mn-lt"/>
              </a:rPr>
              <a:t>徐嘉</a:t>
            </a:r>
            <a:r>
              <a:rPr lang="en-US" altLang="zh-CN" b="0" dirty="0">
                <a:sym typeface="+mn-lt"/>
              </a:rPr>
              <a:t>—</a:t>
            </a:r>
            <a:r>
              <a:rPr lang="zh-CN" altLang="en-US" b="0" dirty="0">
                <a:sym typeface="+mn-lt"/>
              </a:rPr>
              <a:t>测试</a:t>
            </a:r>
          </a:p>
        </p:txBody>
      </p:sp>
      <p:sp>
        <p:nvSpPr>
          <p:cNvPr id="30" name="任意多边形 24"/>
          <p:cNvSpPr/>
          <p:nvPr/>
        </p:nvSpPr>
        <p:spPr>
          <a:xfrm rot="5400000" flipH="1" flipV="1">
            <a:off x="817045" y="704215"/>
            <a:ext cx="432000" cy="432000"/>
          </a:xfrm>
          <a:prstGeom prst="flowChartConnector">
            <a:avLst/>
          </a:prstGeom>
          <a:gradFill>
            <a:gsLst>
              <a:gs pos="0">
                <a:srgbClr val="0065B3">
                  <a:alpha val="0"/>
                </a:srgbClr>
              </a:gs>
              <a:gs pos="100000">
                <a:srgbClr val="0065B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59105" y="0"/>
            <a:ext cx="9132895" cy="6858000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10180955" y="311785"/>
            <a:ext cx="1593215" cy="36195"/>
            <a:chOff x="16033" y="491"/>
            <a:chExt cx="2509" cy="57"/>
          </a:xfrm>
        </p:grpSpPr>
        <p:sp>
          <p:nvSpPr>
            <p:cNvPr id="2" name="矩形 1"/>
            <p:cNvSpPr/>
            <p:nvPr/>
          </p:nvSpPr>
          <p:spPr>
            <a:xfrm rot="16200000" flipV="1">
              <a:off x="17501" y="-493"/>
              <a:ext cx="57" cy="2026"/>
            </a:xfrm>
            <a:prstGeom prst="rect">
              <a:avLst/>
            </a:prstGeom>
            <a:gradFill>
              <a:gsLst>
                <a:gs pos="0">
                  <a:srgbClr val="0065B3">
                    <a:alpha val="0"/>
                  </a:srgbClr>
                </a:gs>
                <a:gs pos="100000">
                  <a:srgbClr val="0065B3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" name="矩形 2"/>
            <p:cNvSpPr/>
            <p:nvPr/>
          </p:nvSpPr>
          <p:spPr>
            <a:xfrm rot="16200000" flipV="1">
              <a:off x="16146" y="378"/>
              <a:ext cx="57" cy="283"/>
            </a:xfrm>
            <a:prstGeom prst="rect">
              <a:avLst/>
            </a:prstGeom>
            <a:gradFill>
              <a:gsLst>
                <a:gs pos="0">
                  <a:srgbClr val="0065B3">
                    <a:alpha val="100000"/>
                  </a:srgbClr>
                </a:gs>
                <a:gs pos="100000">
                  <a:srgbClr val="0065B3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1213485" y="1136015"/>
            <a:ext cx="9274810" cy="52622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400">
                <a:sym typeface="+mn-ea"/>
              </a:rPr>
              <a:t>-  </a:t>
            </a:r>
            <a:r>
              <a:rPr lang="zh-CN" altLang="en-US" sz="2400">
                <a:sym typeface="+mn-ea"/>
              </a:rPr>
              <a:t>测试用例设计</a:t>
            </a:r>
          </a:p>
          <a:p>
            <a:pPr indent="457200"/>
            <a:r>
              <a:rPr lang="zh-CN" altLang="en-US">
                <a:sym typeface="+mn-ea"/>
              </a:rPr>
              <a:t>查看链接：</a:t>
            </a:r>
            <a:r>
              <a:rPr lang="zh-CN" altLang="en-US">
                <a:sym typeface="+mn-ea"/>
                <a:hlinkClick r:id="rId4" action="ppaction://hlinkfile"/>
              </a:rPr>
              <a:t>点我跳转</a:t>
            </a:r>
            <a:endParaRPr lang="en-US" altLang="zh-CN"/>
          </a:p>
          <a:p>
            <a:pPr indent="457200"/>
            <a:endParaRPr lang="en-US" altLang="zh-CN" sz="2400"/>
          </a:p>
          <a:p>
            <a:r>
              <a:rPr lang="en-US" altLang="zh-CN" sz="2400">
                <a:sym typeface="+mn-ea"/>
              </a:rPr>
              <a:t>-  </a:t>
            </a:r>
            <a:r>
              <a:rPr lang="zh-CN" altLang="en-US" sz="2400">
                <a:sym typeface="+mn-ea"/>
              </a:rPr>
              <a:t>测试用例清单</a:t>
            </a:r>
          </a:p>
          <a:p>
            <a:pPr indent="457200"/>
            <a:r>
              <a:rPr lang="zh-CN" altLang="en-US">
                <a:sym typeface="+mn-ea"/>
              </a:rPr>
              <a:t>查看链接：</a:t>
            </a:r>
            <a:r>
              <a:rPr lang="zh-CN" altLang="en-US">
                <a:solidFill>
                  <a:schemeClr val="accent5">
                    <a:lumMod val="75000"/>
                  </a:schemeClr>
                </a:solidFill>
                <a:sym typeface="+mn-ea"/>
                <a:hlinkClick r:id="rId5" action="ppaction://hlinkfile"/>
              </a:rPr>
              <a:t>点我跳转</a:t>
            </a:r>
            <a:endParaRPr lang="en-US" altLang="zh-CN">
              <a:solidFill>
                <a:schemeClr val="accent5">
                  <a:lumMod val="75000"/>
                </a:schemeClr>
              </a:solidFill>
            </a:endParaRPr>
          </a:p>
          <a:p>
            <a:pPr indent="457200"/>
            <a:endParaRPr lang="zh-CN" altLang="en-US" sz="2400"/>
          </a:p>
          <a:p>
            <a:r>
              <a:rPr lang="en-US" altLang="zh-CN" sz="2400">
                <a:sym typeface="+mn-ea"/>
              </a:rPr>
              <a:t>-  </a:t>
            </a:r>
            <a:r>
              <a:rPr sz="2400">
                <a:sym typeface="+mn-ea"/>
              </a:rPr>
              <a:t>缺陷报告</a:t>
            </a:r>
          </a:p>
          <a:p>
            <a:r>
              <a:rPr lang="zh-CN" altLang="en-US" sz="2400">
                <a:sym typeface="+mn-ea"/>
              </a:rPr>
              <a:t>      </a:t>
            </a:r>
            <a:r>
              <a:rPr lang="zh-CN" altLang="en-US">
                <a:sym typeface="+mn-ea"/>
              </a:rPr>
              <a:t>查看链接</a:t>
            </a:r>
            <a:r>
              <a:rPr lang="zh-CN" altLang="en-US">
                <a:solidFill>
                  <a:schemeClr val="accent5">
                    <a:lumMod val="75000"/>
                  </a:schemeClr>
                </a:solidFill>
                <a:sym typeface="+mn-ea"/>
              </a:rPr>
              <a:t>：</a:t>
            </a:r>
            <a:r>
              <a:rPr lang="zh-CN" altLang="en-US">
                <a:solidFill>
                  <a:schemeClr val="accent5">
                    <a:lumMod val="75000"/>
                  </a:schemeClr>
                </a:solidFill>
                <a:sym typeface="+mn-ea"/>
                <a:hlinkClick r:id="rId6" action="ppaction://hlinkfile"/>
              </a:rPr>
              <a:t>点我跳转</a:t>
            </a:r>
            <a:endParaRPr lang="en-US" altLang="zh-CN" sz="2400">
              <a:solidFill>
                <a:schemeClr val="accent5">
                  <a:lumMod val="75000"/>
                </a:schemeClr>
              </a:solidFill>
            </a:endParaRPr>
          </a:p>
          <a:p>
            <a:endParaRPr lang="en-US" altLang="zh-CN" sz="240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en-US" altLang="zh-CN" sz="2400">
                <a:sym typeface="+mn-ea"/>
              </a:rPr>
              <a:t>-  </a:t>
            </a:r>
            <a:r>
              <a:rPr lang="zh-CN" altLang="en-US" sz="2400">
                <a:sym typeface="+mn-ea"/>
              </a:rPr>
              <a:t>自动化测试代码</a:t>
            </a:r>
          </a:p>
          <a:p>
            <a:r>
              <a:rPr lang="zh-CN" altLang="en-US" sz="2400">
                <a:sym typeface="+mn-ea"/>
              </a:rPr>
              <a:t>      </a:t>
            </a:r>
            <a:r>
              <a:rPr lang="zh-CN" altLang="en-US">
                <a:sym typeface="+mn-ea"/>
              </a:rPr>
              <a:t>查看链接</a:t>
            </a:r>
            <a:r>
              <a:rPr lang="zh-CN" altLang="en-US">
                <a:solidFill>
                  <a:schemeClr val="accent5">
                    <a:lumMod val="75000"/>
                  </a:schemeClr>
                </a:solidFill>
                <a:sym typeface="+mn-ea"/>
              </a:rPr>
              <a:t>：</a:t>
            </a:r>
            <a:r>
              <a:rPr lang="zh-CN" altLang="en-US">
                <a:solidFill>
                  <a:schemeClr val="accent5">
                    <a:lumMod val="75000"/>
                  </a:schemeClr>
                </a:solidFill>
                <a:sym typeface="+mn-ea"/>
                <a:hlinkClick r:id="rId7" action="ppaction://hlinkfile"/>
              </a:rPr>
              <a:t>点我跳转</a:t>
            </a:r>
            <a:endParaRPr lang="zh-CN" altLang="en-US" sz="2400">
              <a:solidFill>
                <a:schemeClr val="accent5">
                  <a:lumMod val="75000"/>
                </a:schemeClr>
              </a:solidFill>
              <a:sym typeface="+mn-ea"/>
              <a:hlinkClick r:id="rId7" action="ppaction://hlinkfile"/>
            </a:endParaRPr>
          </a:p>
          <a:p>
            <a:endParaRPr lang="zh-CN" altLang="en-US">
              <a:solidFill>
                <a:schemeClr val="accent5">
                  <a:lumMod val="75000"/>
                </a:schemeClr>
              </a:solidFill>
              <a:sym typeface="+mn-ea"/>
            </a:endParaRPr>
          </a:p>
          <a:p>
            <a:pPr algn="l">
              <a:buClrTx/>
              <a:buSzTx/>
              <a:buNone/>
            </a:pPr>
            <a:r>
              <a:rPr lang="en-US" altLang="zh-CN" sz="2400">
                <a:sym typeface="+mn-ea"/>
              </a:rPr>
              <a:t>-  附件（自动化测试录屏、缺陷复现录屏）</a:t>
            </a:r>
          </a:p>
          <a:p>
            <a:pPr algn="l">
              <a:buClrTx/>
              <a:buSzTx/>
              <a:buNone/>
            </a:pPr>
            <a:r>
              <a:rPr lang="en-US" altLang="zh-CN" sz="2400">
                <a:sym typeface="+mn-ea"/>
              </a:rPr>
              <a:t>      </a:t>
            </a:r>
            <a:r>
              <a:rPr lang="en-US" altLang="zh-CN">
                <a:sym typeface="+mn-ea"/>
              </a:rPr>
              <a:t>查看链接：</a:t>
            </a:r>
            <a:r>
              <a:rPr lang="en-US" altLang="zh-CN">
                <a:sym typeface="+mn-ea"/>
                <a:hlinkClick r:id="rId8" action="ppaction://hlinkfile"/>
              </a:rPr>
              <a:t>点我跳转</a:t>
            </a:r>
            <a:endParaRPr lang="en-US" altLang="zh-CN" sz="2400">
              <a:sym typeface="+mn-ea"/>
              <a:hlinkClick r:id="rId8" action="ppaction://hlinkfile"/>
            </a:endParaRPr>
          </a:p>
          <a:p>
            <a:endParaRPr lang="zh-CN" altLang="en-US">
              <a:solidFill>
                <a:schemeClr val="accent5">
                  <a:lumMod val="75000"/>
                </a:schemeClr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文本框 49"/>
          <p:cNvSpPr txBox="1"/>
          <p:nvPr/>
        </p:nvSpPr>
        <p:spPr>
          <a:xfrm>
            <a:off x="1376680" y="704215"/>
            <a:ext cx="395541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R="0" lvl="0" indent="0" algn="di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1" i="0" u="none" strike="noStrike" cap="none" spc="0" normalizeH="0" baseline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cs typeface="+mn-ea"/>
              </a:defRPr>
            </a:lvl1pPr>
          </a:lstStyle>
          <a:p>
            <a:r>
              <a:rPr lang="zh-CN" altLang="en-US" dirty="0">
                <a:sym typeface="+mn-lt"/>
              </a:rPr>
              <a:t>黄自丹</a:t>
            </a:r>
            <a:r>
              <a:rPr lang="en-US" altLang="zh-CN" b="0" dirty="0">
                <a:sym typeface="+mn-lt"/>
              </a:rPr>
              <a:t>—</a:t>
            </a:r>
            <a:r>
              <a:rPr lang="zh-CN" altLang="en-US" b="0" dirty="0">
                <a:sym typeface="+mn-lt"/>
              </a:rPr>
              <a:t>文书</a:t>
            </a:r>
            <a:r>
              <a:rPr lang="en-US" altLang="zh-CN" b="0" dirty="0">
                <a:sym typeface="+mn-lt"/>
              </a:rPr>
              <a:t>+</a:t>
            </a:r>
            <a:r>
              <a:rPr lang="zh-CN" altLang="en-US" b="0" dirty="0">
                <a:sym typeface="+mn-lt"/>
              </a:rPr>
              <a:t>数据库设计</a:t>
            </a:r>
          </a:p>
        </p:txBody>
      </p:sp>
      <p:sp>
        <p:nvSpPr>
          <p:cNvPr id="14" name="任意多边形 24"/>
          <p:cNvSpPr/>
          <p:nvPr/>
        </p:nvSpPr>
        <p:spPr>
          <a:xfrm rot="5400000" flipH="1" flipV="1">
            <a:off x="817045" y="704215"/>
            <a:ext cx="432000" cy="432000"/>
          </a:xfrm>
          <a:prstGeom prst="flowChartConnector">
            <a:avLst/>
          </a:prstGeom>
          <a:gradFill>
            <a:gsLst>
              <a:gs pos="0">
                <a:srgbClr val="0065B3">
                  <a:alpha val="0"/>
                </a:srgbClr>
              </a:gs>
              <a:gs pos="100000">
                <a:srgbClr val="0065B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59105" y="0"/>
            <a:ext cx="9132895" cy="6858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269365" y="1548765"/>
            <a:ext cx="8914130" cy="3661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ym typeface="+mn-ea"/>
              </a:rPr>
              <a:t>-  </a:t>
            </a:r>
            <a:r>
              <a:rPr lang="zh-CN" altLang="en-US" sz="2400" dirty="0">
                <a:sym typeface="+mn-ea"/>
              </a:rPr>
              <a:t>需求规格说明书书写</a:t>
            </a:r>
            <a:endParaRPr lang="zh-CN" altLang="en-US" sz="2400" dirty="0"/>
          </a:p>
          <a:p>
            <a:pPr indent="457200" algn="l"/>
            <a:r>
              <a:rPr lang="zh-CN" altLang="en-US" dirty="0">
                <a:sym typeface="+mn-ea"/>
              </a:rPr>
              <a:t>查看链接：</a:t>
            </a:r>
            <a:r>
              <a:rPr lang="zh-CN" altLang="en-US" dirty="0">
                <a:sym typeface="+mn-ea"/>
                <a:hlinkClick r:id="rId4" action="ppaction://hlinkfile"/>
              </a:rPr>
              <a:t>点我跳转</a:t>
            </a:r>
            <a:endParaRPr lang="en-US" altLang="zh-CN" sz="1600" dirty="0"/>
          </a:p>
          <a:p>
            <a:pPr indent="457200" algn="l"/>
            <a:endParaRPr lang="zh-CN" altLang="en-US" sz="1600" dirty="0"/>
          </a:p>
          <a:p>
            <a:r>
              <a:rPr lang="en-US" altLang="zh-CN" sz="2400" dirty="0">
                <a:sym typeface="+mn-ea"/>
              </a:rPr>
              <a:t>-  </a:t>
            </a:r>
            <a:r>
              <a:rPr lang="zh-CN" altLang="en-US" sz="2400" dirty="0">
                <a:sym typeface="+mn-ea"/>
              </a:rPr>
              <a:t>数据库设计</a:t>
            </a:r>
            <a:endParaRPr lang="zh-CN" altLang="en-US" sz="2400" dirty="0"/>
          </a:p>
          <a:p>
            <a:pPr indent="457200" algn="l"/>
            <a:r>
              <a:rPr lang="zh-CN" altLang="en-US" dirty="0">
                <a:sym typeface="+mn-ea"/>
              </a:rPr>
              <a:t>查看链接：</a:t>
            </a:r>
            <a:r>
              <a:rPr lang="zh-CN" altLang="en-US" dirty="0">
                <a:sym typeface="+mn-ea"/>
                <a:hlinkClick r:id="rId5"/>
              </a:rPr>
              <a:t>点我跳转</a:t>
            </a:r>
            <a:endParaRPr lang="en-US" altLang="zh-CN" dirty="0">
              <a:sym typeface="+mn-ea"/>
            </a:endParaRPr>
          </a:p>
          <a:p>
            <a:pPr indent="457200" algn="l"/>
            <a:endParaRPr lang="zh-CN" altLang="en-US" sz="2400" dirty="0"/>
          </a:p>
          <a:p>
            <a:r>
              <a:rPr lang="en-US" altLang="zh-CN" sz="2400" dirty="0">
                <a:sym typeface="+mn-ea"/>
              </a:rPr>
              <a:t>-  </a:t>
            </a:r>
            <a:r>
              <a:rPr lang="zh-CN" altLang="en-US" sz="2400" dirty="0">
                <a:sym typeface="+mn-ea"/>
              </a:rPr>
              <a:t>数据库查询</a:t>
            </a:r>
            <a:r>
              <a:rPr lang="en-US" altLang="zh-CN" sz="2400" dirty="0">
                <a:sym typeface="+mn-ea"/>
              </a:rPr>
              <a:t>XML</a:t>
            </a:r>
            <a:r>
              <a:rPr lang="zh-CN" altLang="en-US" sz="2400" dirty="0">
                <a:sym typeface="+mn-ea"/>
              </a:rPr>
              <a:t>文件编写</a:t>
            </a:r>
            <a:endParaRPr lang="zh-CN" altLang="en-US" sz="2400" dirty="0"/>
          </a:p>
          <a:p>
            <a:r>
              <a:rPr lang="en-US" altLang="zh-CN" dirty="0">
                <a:sym typeface="+mn-ea"/>
              </a:rPr>
              <a:t>       </a:t>
            </a:r>
            <a:r>
              <a:rPr lang="zh-CN" altLang="en-US" dirty="0">
                <a:sym typeface="+mn-ea"/>
              </a:rPr>
              <a:t>查看链接：</a:t>
            </a:r>
            <a:r>
              <a:rPr lang="zh-CN" altLang="en-US" dirty="0">
                <a:solidFill>
                  <a:schemeClr val="accent5">
                    <a:lumMod val="75000"/>
                  </a:schemeClr>
                </a:solidFill>
                <a:sym typeface="+mn-ea"/>
                <a:hlinkClick r:id="rId6" action="ppaction://hlinkfile"/>
              </a:rPr>
              <a:t>点</a:t>
            </a:r>
            <a:r>
              <a:rPr lang="zh-CN" altLang="en-US" dirty="0">
                <a:solidFill>
                  <a:schemeClr val="accent5">
                    <a:lumMod val="75000"/>
                  </a:schemeClr>
                </a:solidFill>
                <a:sym typeface="+mn-ea"/>
                <a:hlinkClick r:id="rId7"/>
              </a:rPr>
              <a:t>我</a:t>
            </a:r>
            <a:r>
              <a:rPr lang="zh-CN" altLang="en-US" dirty="0">
                <a:solidFill>
                  <a:schemeClr val="accent5">
                    <a:lumMod val="75000"/>
                  </a:schemeClr>
                </a:solidFill>
                <a:sym typeface="+mn-ea"/>
                <a:hlinkClick r:id="rId6" action="ppaction://hlinkfile"/>
              </a:rPr>
              <a:t>跳转</a:t>
            </a:r>
            <a:endParaRPr lang="zh-CN" altLang="en-US" dirty="0">
              <a:solidFill>
                <a:schemeClr val="accent5">
                  <a:lumMod val="75000"/>
                </a:schemeClr>
              </a:solidFill>
              <a:sym typeface="+mn-ea"/>
            </a:endParaRPr>
          </a:p>
          <a:p>
            <a:pPr algn="l">
              <a:buClrTx/>
              <a:buSzTx/>
              <a:buFontTx/>
            </a:pPr>
            <a:endParaRPr lang="en-US" altLang="zh-CN" sz="2400" dirty="0"/>
          </a:p>
          <a:p>
            <a:pPr marL="342900" indent="-342900" algn="l">
              <a:buClrTx/>
              <a:buSzTx/>
              <a:buFontTx/>
              <a:buChar char="-"/>
            </a:pPr>
            <a:r>
              <a:rPr lang="en-US" altLang="zh-CN" sz="2400" dirty="0" err="1"/>
              <a:t>阶段性评审报告wiki撰写</a:t>
            </a:r>
            <a:endParaRPr lang="en-US" altLang="zh-CN" sz="2400" dirty="0"/>
          </a:p>
          <a:p>
            <a:pPr lvl="1"/>
            <a:r>
              <a:rPr lang="zh-CN" altLang="en-US" dirty="0"/>
              <a:t>查看链接：</a:t>
            </a:r>
            <a:r>
              <a:rPr lang="zh-CN" altLang="en-US" dirty="0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  <a:hlinkClick r:id="rId8" action="ppaction://hlinkfile"/>
              </a:rPr>
              <a:t>点我跳转</a:t>
            </a:r>
            <a:endParaRPr lang="zh-CN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10180955" y="311785"/>
            <a:ext cx="1593215" cy="36195"/>
            <a:chOff x="16033" y="491"/>
            <a:chExt cx="2509" cy="57"/>
          </a:xfrm>
        </p:grpSpPr>
        <p:sp>
          <p:nvSpPr>
            <p:cNvPr id="5" name="矩形 4"/>
            <p:cNvSpPr/>
            <p:nvPr/>
          </p:nvSpPr>
          <p:spPr>
            <a:xfrm rot="16200000" flipV="1">
              <a:off x="17501" y="-493"/>
              <a:ext cx="57" cy="2026"/>
            </a:xfrm>
            <a:prstGeom prst="rect">
              <a:avLst/>
            </a:prstGeom>
            <a:gradFill>
              <a:gsLst>
                <a:gs pos="0">
                  <a:srgbClr val="0065B3">
                    <a:alpha val="0"/>
                  </a:srgbClr>
                </a:gs>
                <a:gs pos="100000">
                  <a:srgbClr val="0065B3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 rot="16200000" flipV="1">
              <a:off x="16146" y="378"/>
              <a:ext cx="57" cy="283"/>
            </a:xfrm>
            <a:prstGeom prst="rect">
              <a:avLst/>
            </a:prstGeom>
            <a:gradFill>
              <a:gsLst>
                <a:gs pos="0">
                  <a:srgbClr val="0065B3">
                    <a:alpha val="100000"/>
                  </a:srgbClr>
                </a:gs>
                <a:gs pos="100000">
                  <a:srgbClr val="0065B3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297888" y="201325"/>
            <a:ext cx="540060" cy="118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100" dirty="0">
                <a:noFill/>
                <a:latin typeface="微软雅黑" panose="020B0503020204020204" pitchFamily="34" charset="-122"/>
              </a:rPr>
              <a:t>PPT</a:t>
            </a:r>
            <a:r>
              <a:rPr lang="zh-CN" altLang="en-US" sz="100" dirty="0">
                <a:noFill/>
                <a:latin typeface="微软雅黑" panose="020B0503020204020204" pitchFamily="34" charset="-122"/>
              </a:rPr>
              <a:t>模板 </a:t>
            </a:r>
            <a:r>
              <a:rPr lang="en-US" altLang="zh-CN" sz="100" dirty="0">
                <a:noFill/>
                <a:latin typeface="微软雅黑" panose="020B0503020204020204" pitchFamily="34" charset="-122"/>
              </a:rPr>
              <a:t>http://www.1ppt.com/moban/</a:t>
            </a:r>
            <a:r>
              <a:rPr lang="zh-CN" altLang="en-US" sz="100" dirty="0">
                <a:noFill/>
                <a:latin typeface="微软雅黑" panose="020B0503020204020204" pitchFamily="34" charset="-122"/>
              </a:rPr>
              <a:t> </a:t>
            </a:r>
            <a:endParaRPr lang="en-US" altLang="zh-CN" sz="100" dirty="0">
              <a:noFill/>
              <a:latin typeface="微软雅黑" panose="020B0503020204020204" pitchFamily="34" charset="-122"/>
            </a:endParaRPr>
          </a:p>
        </p:txBody>
      </p:sp>
      <p:sp>
        <p:nvSpPr>
          <p:cNvPr id="24" name="流程图: 接点 23"/>
          <p:cNvSpPr/>
          <p:nvPr/>
        </p:nvSpPr>
        <p:spPr>
          <a:xfrm>
            <a:off x="-3043490" y="0"/>
            <a:ext cx="6876000" cy="6876000"/>
          </a:xfrm>
          <a:prstGeom prst="flowChartConnector">
            <a:avLst/>
          </a:prstGeom>
          <a:gradFill>
            <a:gsLst>
              <a:gs pos="0">
                <a:srgbClr val="26B9F5">
                  <a:alpha val="16000"/>
                </a:srgbClr>
              </a:gs>
              <a:gs pos="100000">
                <a:srgbClr val="2BC5FF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6" name="组合 5"/>
          <p:cNvGrpSpPr/>
          <p:nvPr>
            <p:custDataLst>
              <p:tags r:id="rId1"/>
            </p:custDataLst>
          </p:nvPr>
        </p:nvGrpSpPr>
        <p:grpSpPr>
          <a:xfrm>
            <a:off x="4241229" y="1466420"/>
            <a:ext cx="3475990" cy="914400"/>
            <a:chOff x="8225" y="3858"/>
            <a:chExt cx="5474" cy="1440"/>
          </a:xfrm>
        </p:grpSpPr>
        <p:sp>
          <p:nvSpPr>
            <p:cNvPr id="55" name="矩形 54"/>
            <p:cNvSpPr/>
            <p:nvPr>
              <p:custDataLst>
                <p:tags r:id="rId17"/>
              </p:custDataLst>
            </p:nvPr>
          </p:nvSpPr>
          <p:spPr>
            <a:xfrm rot="16200000" flipV="1">
              <a:off x="9238" y="3566"/>
              <a:ext cx="1088" cy="2026"/>
            </a:xfrm>
            <a:prstGeom prst="rect">
              <a:avLst/>
            </a:prstGeom>
            <a:gradFill>
              <a:gsLst>
                <a:gs pos="0">
                  <a:srgbClr val="0065B3">
                    <a:alpha val="0"/>
                  </a:srgbClr>
                </a:gs>
                <a:gs pos="100000">
                  <a:srgbClr val="0065B3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" name="流程图: 接点 3"/>
            <p:cNvSpPr/>
            <p:nvPr>
              <p:custDataLst>
                <p:tags r:id="rId18"/>
              </p:custDataLst>
            </p:nvPr>
          </p:nvSpPr>
          <p:spPr>
            <a:xfrm>
              <a:off x="8225" y="3858"/>
              <a:ext cx="1440" cy="1440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38100" dir="2700000" algn="tl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0" name="文本框 49"/>
            <p:cNvSpPr txBox="1"/>
            <p:nvPr>
              <p:custDataLst>
                <p:tags r:id="rId19"/>
              </p:custDataLst>
            </p:nvPr>
          </p:nvSpPr>
          <p:spPr>
            <a:xfrm>
              <a:off x="9665" y="4168"/>
              <a:ext cx="4034" cy="82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cs typeface="+mn-ea"/>
                  <a:sym typeface="+mn-lt"/>
                </a:rPr>
                <a:t>项目总计划</a:t>
              </a:r>
            </a:p>
          </p:txBody>
        </p:sp>
        <p:sp>
          <p:nvSpPr>
            <p:cNvPr id="5" name="文本框 4"/>
            <p:cNvSpPr txBox="1"/>
            <p:nvPr>
              <p:custDataLst>
                <p:tags r:id="rId20"/>
              </p:custDataLst>
            </p:nvPr>
          </p:nvSpPr>
          <p:spPr>
            <a:xfrm>
              <a:off x="8380" y="4168"/>
              <a:ext cx="1130" cy="82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cs typeface="+mn-ea"/>
                  <a:sym typeface="+mn-lt"/>
                </a:rPr>
                <a:t>01</a:t>
              </a:r>
            </a:p>
          </p:txBody>
        </p:sp>
      </p:grpSp>
      <p:grpSp>
        <p:nvGrpSpPr>
          <p:cNvPr id="7" name="组合 6"/>
          <p:cNvGrpSpPr/>
          <p:nvPr>
            <p:custDataLst>
              <p:tags r:id="rId2"/>
            </p:custDataLst>
          </p:nvPr>
        </p:nvGrpSpPr>
        <p:grpSpPr>
          <a:xfrm>
            <a:off x="4783295" y="2668475"/>
            <a:ext cx="3095625" cy="3082290"/>
            <a:chOff x="8225" y="3858"/>
            <a:chExt cx="4875" cy="4854"/>
          </a:xfrm>
        </p:grpSpPr>
        <p:sp>
          <p:nvSpPr>
            <p:cNvPr id="8" name="矩形 7"/>
            <p:cNvSpPr/>
            <p:nvPr>
              <p:custDataLst>
                <p:tags r:id="rId13"/>
              </p:custDataLst>
            </p:nvPr>
          </p:nvSpPr>
          <p:spPr>
            <a:xfrm rot="16200000" flipV="1">
              <a:off x="9238" y="3566"/>
              <a:ext cx="1088" cy="2026"/>
            </a:xfrm>
            <a:prstGeom prst="rect">
              <a:avLst/>
            </a:prstGeom>
            <a:gradFill>
              <a:gsLst>
                <a:gs pos="0">
                  <a:srgbClr val="0065B3">
                    <a:alpha val="0"/>
                  </a:srgbClr>
                </a:gs>
                <a:gs pos="100000">
                  <a:srgbClr val="0065B3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9" name="流程图: 接点 8"/>
            <p:cNvSpPr/>
            <p:nvPr>
              <p:custDataLst>
                <p:tags r:id="rId14"/>
              </p:custDataLst>
            </p:nvPr>
          </p:nvSpPr>
          <p:spPr>
            <a:xfrm>
              <a:off x="8225" y="3858"/>
              <a:ext cx="1440" cy="1440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38100" dir="2700000" algn="tl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0" name="文本框 9"/>
            <p:cNvSpPr txBox="1"/>
            <p:nvPr>
              <p:custDataLst>
                <p:tags r:id="rId15"/>
              </p:custDataLst>
            </p:nvPr>
          </p:nvSpPr>
          <p:spPr>
            <a:xfrm>
              <a:off x="9036" y="7890"/>
              <a:ext cx="4064" cy="82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cs typeface="+mn-ea"/>
                  <a:sym typeface="+mn-lt"/>
                </a:rPr>
                <a:t>个人成果汇报</a:t>
              </a:r>
            </a:p>
          </p:txBody>
        </p:sp>
        <p:sp>
          <p:nvSpPr>
            <p:cNvPr id="11" name="文本框 10"/>
            <p:cNvSpPr txBox="1"/>
            <p:nvPr>
              <p:custDataLst>
                <p:tags r:id="rId16"/>
              </p:custDataLst>
            </p:nvPr>
          </p:nvSpPr>
          <p:spPr>
            <a:xfrm>
              <a:off x="8380" y="4168"/>
              <a:ext cx="1130" cy="82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cs typeface="+mn-ea"/>
                  <a:sym typeface="+mn-lt"/>
                </a:rPr>
                <a:t>02</a:t>
              </a:r>
            </a:p>
          </p:txBody>
        </p:sp>
      </p:grpSp>
      <p:grpSp>
        <p:nvGrpSpPr>
          <p:cNvPr id="12" name="组合 11"/>
          <p:cNvGrpSpPr/>
          <p:nvPr>
            <p:custDataLst>
              <p:tags r:id="rId3"/>
            </p:custDataLst>
          </p:nvPr>
        </p:nvGrpSpPr>
        <p:grpSpPr>
          <a:xfrm>
            <a:off x="4783295" y="2659585"/>
            <a:ext cx="3738880" cy="2105025"/>
            <a:chOff x="8225" y="1983"/>
            <a:chExt cx="5888" cy="3315"/>
          </a:xfrm>
        </p:grpSpPr>
        <p:sp>
          <p:nvSpPr>
            <p:cNvPr id="13" name="矩形 12"/>
            <p:cNvSpPr/>
            <p:nvPr>
              <p:custDataLst>
                <p:tags r:id="rId9"/>
              </p:custDataLst>
            </p:nvPr>
          </p:nvSpPr>
          <p:spPr>
            <a:xfrm rot="16200000" flipV="1">
              <a:off x="9238" y="3566"/>
              <a:ext cx="1088" cy="2026"/>
            </a:xfrm>
            <a:prstGeom prst="rect">
              <a:avLst/>
            </a:prstGeom>
            <a:gradFill>
              <a:gsLst>
                <a:gs pos="0">
                  <a:srgbClr val="0065B3">
                    <a:alpha val="0"/>
                  </a:srgbClr>
                </a:gs>
                <a:gs pos="100000">
                  <a:srgbClr val="0065B3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4" name="流程图: 接点 13"/>
            <p:cNvSpPr/>
            <p:nvPr>
              <p:custDataLst>
                <p:tags r:id="rId10"/>
              </p:custDataLst>
            </p:nvPr>
          </p:nvSpPr>
          <p:spPr>
            <a:xfrm>
              <a:off x="8225" y="3858"/>
              <a:ext cx="1440" cy="1440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38100" dir="2700000" algn="tl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5" name="文本框 14"/>
            <p:cNvSpPr txBox="1"/>
            <p:nvPr>
              <p:custDataLst>
                <p:tags r:id="rId11"/>
              </p:custDataLst>
            </p:nvPr>
          </p:nvSpPr>
          <p:spPr>
            <a:xfrm>
              <a:off x="9665" y="1983"/>
              <a:ext cx="4448" cy="150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cs typeface="+mn-ea"/>
                  <a:sym typeface="+mn-lt"/>
                </a:rPr>
                <a:t>项目迭代期以及目标定义</a:t>
              </a:r>
            </a:p>
          </p:txBody>
        </p:sp>
        <p:sp>
          <p:nvSpPr>
            <p:cNvPr id="16" name="文本框 15"/>
            <p:cNvSpPr txBox="1"/>
            <p:nvPr>
              <p:custDataLst>
                <p:tags r:id="rId12"/>
              </p:custDataLst>
            </p:nvPr>
          </p:nvSpPr>
          <p:spPr>
            <a:xfrm>
              <a:off x="8380" y="4168"/>
              <a:ext cx="1130" cy="82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cs typeface="+mn-ea"/>
                  <a:sym typeface="+mn-lt"/>
                </a:rPr>
                <a:t>03</a:t>
              </a:r>
            </a:p>
          </p:txBody>
        </p:sp>
      </p:grpSp>
      <p:grpSp>
        <p:nvGrpSpPr>
          <p:cNvPr id="17" name="组合 16"/>
          <p:cNvGrpSpPr/>
          <p:nvPr>
            <p:custDataLst>
              <p:tags r:id="rId4"/>
            </p:custDataLst>
          </p:nvPr>
        </p:nvGrpSpPr>
        <p:grpSpPr>
          <a:xfrm>
            <a:off x="4241229" y="4067380"/>
            <a:ext cx="4127500" cy="1878965"/>
            <a:chOff x="8225" y="2339"/>
            <a:chExt cx="6500" cy="2959"/>
          </a:xfrm>
        </p:grpSpPr>
        <p:sp>
          <p:nvSpPr>
            <p:cNvPr id="18" name="矩形 17"/>
            <p:cNvSpPr/>
            <p:nvPr>
              <p:custDataLst>
                <p:tags r:id="rId5"/>
              </p:custDataLst>
            </p:nvPr>
          </p:nvSpPr>
          <p:spPr>
            <a:xfrm rot="16200000" flipV="1">
              <a:off x="9238" y="3566"/>
              <a:ext cx="1088" cy="2026"/>
            </a:xfrm>
            <a:prstGeom prst="rect">
              <a:avLst/>
            </a:prstGeom>
            <a:gradFill>
              <a:gsLst>
                <a:gs pos="0">
                  <a:srgbClr val="0065B3">
                    <a:alpha val="0"/>
                  </a:srgbClr>
                </a:gs>
                <a:gs pos="100000">
                  <a:srgbClr val="0065B3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9" name="流程图: 接点 18"/>
            <p:cNvSpPr/>
            <p:nvPr>
              <p:custDataLst>
                <p:tags r:id="rId6"/>
              </p:custDataLst>
            </p:nvPr>
          </p:nvSpPr>
          <p:spPr>
            <a:xfrm>
              <a:off x="8225" y="3858"/>
              <a:ext cx="1440" cy="1440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38100" dir="2700000" algn="tl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0" name="文本框 19"/>
            <p:cNvSpPr txBox="1"/>
            <p:nvPr>
              <p:custDataLst>
                <p:tags r:id="rId7"/>
              </p:custDataLst>
            </p:nvPr>
          </p:nvSpPr>
          <p:spPr>
            <a:xfrm>
              <a:off x="10661" y="2339"/>
              <a:ext cx="4064" cy="150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cs typeface="+mn-ea"/>
                  <a:sym typeface="+mn-lt"/>
                </a:rPr>
                <a:t>项目成品展示以及最新计划</a:t>
              </a:r>
            </a:p>
          </p:txBody>
        </p:sp>
        <p:sp>
          <p:nvSpPr>
            <p:cNvPr id="21" name="文本框 20"/>
            <p:cNvSpPr txBox="1"/>
            <p:nvPr>
              <p:custDataLst>
                <p:tags r:id="rId8"/>
              </p:custDataLst>
            </p:nvPr>
          </p:nvSpPr>
          <p:spPr>
            <a:xfrm>
              <a:off x="8380" y="4168"/>
              <a:ext cx="1130" cy="82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cs typeface="+mn-ea"/>
                  <a:sym typeface="+mn-lt"/>
                </a:rPr>
                <a:t>04</a:t>
              </a:r>
            </a:p>
          </p:txBody>
        </p:sp>
      </p:grpSp>
      <p:sp>
        <p:nvSpPr>
          <p:cNvPr id="23" name="流程图: 接点 22"/>
          <p:cNvSpPr/>
          <p:nvPr/>
        </p:nvSpPr>
        <p:spPr>
          <a:xfrm>
            <a:off x="-3275463" y="0"/>
            <a:ext cx="7008058" cy="6876000"/>
          </a:xfrm>
          <a:prstGeom prst="flowChartConnector">
            <a:avLst/>
          </a:prstGeom>
          <a:gradFill>
            <a:gsLst>
              <a:gs pos="0">
                <a:srgbClr val="0065B3">
                  <a:alpha val="16000"/>
                </a:srgbClr>
              </a:gs>
              <a:gs pos="100000">
                <a:srgbClr val="0065B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9" name="文本框 9"/>
          <p:cNvSpPr txBox="1"/>
          <p:nvPr/>
        </p:nvSpPr>
        <p:spPr>
          <a:xfrm>
            <a:off x="837948" y="1612265"/>
            <a:ext cx="2095500" cy="110680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6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目</a:t>
            </a:r>
          </a:p>
        </p:txBody>
      </p:sp>
      <p:sp>
        <p:nvSpPr>
          <p:cNvPr id="30" name="文本框 9"/>
          <p:cNvSpPr txBox="1"/>
          <p:nvPr/>
        </p:nvSpPr>
        <p:spPr>
          <a:xfrm>
            <a:off x="837948" y="3018790"/>
            <a:ext cx="2095500" cy="110680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6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录</a:t>
            </a:r>
          </a:p>
        </p:txBody>
      </p:sp>
      <p:sp>
        <p:nvSpPr>
          <p:cNvPr id="31" name="文本框 9"/>
          <p:cNvSpPr txBox="1"/>
          <p:nvPr/>
        </p:nvSpPr>
        <p:spPr>
          <a:xfrm>
            <a:off x="837948" y="4462780"/>
            <a:ext cx="2095500" cy="5835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contents</a:t>
            </a:r>
          </a:p>
        </p:txBody>
      </p:sp>
      <p:sp>
        <p:nvSpPr>
          <p:cNvPr id="32" name="流程图: 接点 31"/>
          <p:cNvSpPr/>
          <p:nvPr/>
        </p:nvSpPr>
        <p:spPr>
          <a:xfrm flipV="1">
            <a:off x="10360660" y="0"/>
            <a:ext cx="1080000" cy="1080000"/>
          </a:xfrm>
          <a:prstGeom prst="flowChartConnector">
            <a:avLst/>
          </a:prstGeom>
          <a:gradFill>
            <a:gsLst>
              <a:gs pos="0">
                <a:srgbClr val="26B9F5">
                  <a:alpha val="16000"/>
                </a:srgbClr>
              </a:gs>
              <a:gs pos="100000">
                <a:srgbClr val="2BC5FF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3" name="流程图: 接点 32"/>
          <p:cNvSpPr/>
          <p:nvPr/>
        </p:nvSpPr>
        <p:spPr>
          <a:xfrm flipV="1">
            <a:off x="10442575" y="0"/>
            <a:ext cx="1080000" cy="1080000"/>
          </a:xfrm>
          <a:prstGeom prst="flowChartConnector">
            <a:avLst/>
          </a:prstGeom>
          <a:gradFill>
            <a:gsLst>
              <a:gs pos="0">
                <a:srgbClr val="0065B3">
                  <a:alpha val="16000"/>
                </a:srgbClr>
              </a:gs>
              <a:gs pos="100000">
                <a:srgbClr val="0065B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4" name="流程图: 接点 33"/>
          <p:cNvSpPr/>
          <p:nvPr/>
        </p:nvSpPr>
        <p:spPr>
          <a:xfrm flipV="1">
            <a:off x="10869294" y="586740"/>
            <a:ext cx="1260000" cy="1260000"/>
          </a:xfrm>
          <a:prstGeom prst="flowChartConnector">
            <a:avLst/>
          </a:prstGeom>
          <a:gradFill>
            <a:gsLst>
              <a:gs pos="0">
                <a:srgbClr val="D0CECE">
                  <a:alpha val="14000"/>
                </a:srgbClr>
              </a:gs>
              <a:gs pos="100000">
                <a:schemeClr val="bg2">
                  <a:lumMod val="9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5" name="流程图: 接点 34"/>
          <p:cNvSpPr/>
          <p:nvPr/>
        </p:nvSpPr>
        <p:spPr>
          <a:xfrm flipV="1">
            <a:off x="10951209" y="586740"/>
            <a:ext cx="1260000" cy="1260000"/>
          </a:xfrm>
          <a:prstGeom prst="flowChartConnector">
            <a:avLst/>
          </a:prstGeom>
          <a:gradFill>
            <a:gsLst>
              <a:gs pos="0">
                <a:srgbClr val="A6A6A6">
                  <a:alpha val="36000"/>
                </a:srgbClr>
              </a:gs>
              <a:gs pos="100000">
                <a:srgbClr val="A6A6A6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6" name="流程图: 接点 35"/>
          <p:cNvSpPr/>
          <p:nvPr/>
        </p:nvSpPr>
        <p:spPr>
          <a:xfrm flipV="1">
            <a:off x="11147379" y="5849620"/>
            <a:ext cx="900000" cy="900000"/>
          </a:xfrm>
          <a:prstGeom prst="flowChartConnector">
            <a:avLst/>
          </a:prstGeom>
          <a:gradFill>
            <a:gsLst>
              <a:gs pos="0">
                <a:srgbClr val="26B9F5">
                  <a:alpha val="16000"/>
                </a:srgbClr>
              </a:gs>
              <a:gs pos="100000">
                <a:srgbClr val="2BC5FF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7" name="流程图: 接点 36"/>
          <p:cNvSpPr/>
          <p:nvPr/>
        </p:nvSpPr>
        <p:spPr>
          <a:xfrm flipV="1">
            <a:off x="11229294" y="5849620"/>
            <a:ext cx="900000" cy="900000"/>
          </a:xfrm>
          <a:prstGeom prst="flowChartConnector">
            <a:avLst/>
          </a:prstGeom>
          <a:gradFill>
            <a:gsLst>
              <a:gs pos="0">
                <a:srgbClr val="0065B3">
                  <a:alpha val="16000"/>
                </a:srgbClr>
              </a:gs>
              <a:gs pos="100000">
                <a:srgbClr val="0065B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文本框 49"/>
          <p:cNvSpPr txBox="1"/>
          <p:nvPr/>
        </p:nvSpPr>
        <p:spPr>
          <a:xfrm>
            <a:off x="1376680" y="704215"/>
            <a:ext cx="395541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R="0" lvl="0" indent="0" algn="di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1" i="0" u="none" strike="noStrike" cap="none" spc="0" normalizeH="0" baseline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cs typeface="+mn-ea"/>
              </a:defRPr>
            </a:lvl1pPr>
          </a:lstStyle>
          <a:p>
            <a:r>
              <a:rPr lang="zh-CN" altLang="en-US" dirty="0">
                <a:sym typeface="+mn-lt"/>
              </a:rPr>
              <a:t>黄自丹</a:t>
            </a:r>
            <a:r>
              <a:rPr lang="en-US" altLang="zh-CN" b="0" dirty="0">
                <a:sym typeface="+mn-lt"/>
              </a:rPr>
              <a:t>—</a:t>
            </a:r>
            <a:r>
              <a:rPr lang="zh-CN" altLang="en-US" b="0" dirty="0">
                <a:sym typeface="+mn-lt"/>
              </a:rPr>
              <a:t>文书</a:t>
            </a:r>
            <a:r>
              <a:rPr lang="en-US" altLang="zh-CN" b="0" dirty="0">
                <a:sym typeface="+mn-lt"/>
              </a:rPr>
              <a:t>+</a:t>
            </a:r>
            <a:r>
              <a:rPr lang="zh-CN" altLang="en-US" b="0" dirty="0">
                <a:sym typeface="+mn-lt"/>
              </a:rPr>
              <a:t>数据库设计</a:t>
            </a:r>
          </a:p>
        </p:txBody>
      </p:sp>
      <p:sp>
        <p:nvSpPr>
          <p:cNvPr id="14" name="任意多边形 24"/>
          <p:cNvSpPr/>
          <p:nvPr/>
        </p:nvSpPr>
        <p:spPr>
          <a:xfrm rot="5400000" flipH="1" flipV="1">
            <a:off x="817045" y="704215"/>
            <a:ext cx="432000" cy="432000"/>
          </a:xfrm>
          <a:prstGeom prst="flowChartConnector">
            <a:avLst/>
          </a:prstGeom>
          <a:gradFill>
            <a:gsLst>
              <a:gs pos="0">
                <a:srgbClr val="0065B3">
                  <a:alpha val="0"/>
                </a:srgbClr>
              </a:gs>
              <a:gs pos="100000">
                <a:srgbClr val="0065B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59105" y="0"/>
            <a:ext cx="9132895" cy="6858000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10180955" y="311785"/>
            <a:ext cx="1593215" cy="36195"/>
            <a:chOff x="16033" y="491"/>
            <a:chExt cx="2509" cy="57"/>
          </a:xfrm>
        </p:grpSpPr>
        <p:sp>
          <p:nvSpPr>
            <p:cNvPr id="5" name="矩形 4"/>
            <p:cNvSpPr/>
            <p:nvPr/>
          </p:nvSpPr>
          <p:spPr>
            <a:xfrm rot="16200000" flipV="1">
              <a:off x="17501" y="-493"/>
              <a:ext cx="57" cy="2026"/>
            </a:xfrm>
            <a:prstGeom prst="rect">
              <a:avLst/>
            </a:prstGeom>
            <a:gradFill>
              <a:gsLst>
                <a:gs pos="0">
                  <a:srgbClr val="0065B3">
                    <a:alpha val="0"/>
                  </a:srgbClr>
                </a:gs>
                <a:gs pos="100000">
                  <a:srgbClr val="0065B3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 rot="16200000" flipV="1">
              <a:off x="16146" y="378"/>
              <a:ext cx="57" cy="283"/>
            </a:xfrm>
            <a:prstGeom prst="rect">
              <a:avLst/>
            </a:prstGeom>
            <a:gradFill>
              <a:gsLst>
                <a:gs pos="0">
                  <a:srgbClr val="0065B3">
                    <a:alpha val="100000"/>
                  </a:srgbClr>
                </a:gs>
                <a:gs pos="100000">
                  <a:srgbClr val="0065B3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140" y="1263650"/>
            <a:ext cx="6651625" cy="192532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5140" y="3293110"/>
            <a:ext cx="6751320" cy="189674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5140" y="5293995"/>
            <a:ext cx="7169150" cy="151892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9" name="矩形 8"/>
          <p:cNvSpPr/>
          <p:nvPr/>
        </p:nvSpPr>
        <p:spPr>
          <a:xfrm>
            <a:off x="7767955" y="1775460"/>
            <a:ext cx="2080895" cy="71882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noAutofit/>
          </a:bodyPr>
          <a:lstStyle/>
          <a:p>
            <a:pPr algn="ctr"/>
            <a:r>
              <a:rPr lang="en-US" altLang="zh-CN" sz="32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Good</a:t>
            </a:r>
            <a:r>
              <a:rPr lang="zh-CN" altLang="en-US" sz="32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表</a:t>
            </a:r>
          </a:p>
        </p:txBody>
      </p:sp>
      <p:sp>
        <p:nvSpPr>
          <p:cNvPr id="11" name="矩形 10"/>
          <p:cNvSpPr/>
          <p:nvPr/>
        </p:nvSpPr>
        <p:spPr>
          <a:xfrm>
            <a:off x="7895590" y="3875405"/>
            <a:ext cx="2080895" cy="71882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noAutofit/>
          </a:bodyPr>
          <a:lstStyle/>
          <a:p>
            <a:pPr algn="ctr"/>
            <a:r>
              <a:rPr lang="en-US" altLang="zh-CN" sz="32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Orders</a:t>
            </a:r>
            <a:r>
              <a:rPr lang="zh-CN" altLang="en-US" sz="32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表</a:t>
            </a:r>
          </a:p>
        </p:txBody>
      </p:sp>
      <p:sp>
        <p:nvSpPr>
          <p:cNvPr id="12" name="矩形 11"/>
          <p:cNvSpPr/>
          <p:nvPr/>
        </p:nvSpPr>
        <p:spPr>
          <a:xfrm>
            <a:off x="8100060" y="5848350"/>
            <a:ext cx="2080895" cy="71882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noAutofit/>
          </a:bodyPr>
          <a:lstStyle/>
          <a:p>
            <a:pPr algn="ctr"/>
            <a:r>
              <a:rPr lang="en-US" altLang="zh-CN" sz="32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User</a:t>
            </a:r>
            <a:r>
              <a:rPr lang="zh-CN" altLang="en-US" sz="32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表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rcRect r="24546"/>
          <a:stretch>
            <a:fillRect/>
          </a:stretch>
        </p:blipFill>
        <p:spPr>
          <a:xfrm>
            <a:off x="-1" y="-18224"/>
            <a:ext cx="12192001" cy="6876224"/>
          </a:xfrm>
          <a:prstGeom prst="rect">
            <a:avLst/>
          </a:prstGeom>
        </p:spPr>
      </p:pic>
      <p:sp>
        <p:nvSpPr>
          <p:cNvPr id="63" name="流程图: 接点 62"/>
          <p:cNvSpPr/>
          <p:nvPr/>
        </p:nvSpPr>
        <p:spPr>
          <a:xfrm>
            <a:off x="1129665" y="5445125"/>
            <a:ext cx="1251585" cy="1057275"/>
          </a:xfrm>
          <a:prstGeom prst="flowChartConnector">
            <a:avLst/>
          </a:prstGeom>
          <a:gradFill>
            <a:gsLst>
              <a:gs pos="0">
                <a:srgbClr val="D0CECE">
                  <a:alpha val="14000"/>
                </a:srgbClr>
              </a:gs>
              <a:gs pos="100000">
                <a:schemeClr val="bg2">
                  <a:lumMod val="9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4" name="流程图: 接点 63"/>
          <p:cNvSpPr/>
          <p:nvPr/>
        </p:nvSpPr>
        <p:spPr>
          <a:xfrm>
            <a:off x="1211580" y="5445125"/>
            <a:ext cx="1152000" cy="1152000"/>
          </a:xfrm>
          <a:prstGeom prst="flowChartConnector">
            <a:avLst/>
          </a:prstGeom>
          <a:gradFill>
            <a:gsLst>
              <a:gs pos="0">
                <a:srgbClr val="A6A6A6">
                  <a:alpha val="36000"/>
                </a:srgbClr>
              </a:gs>
              <a:gs pos="100000">
                <a:srgbClr val="A6A6A6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7" name="流程图: 接点 56"/>
          <p:cNvSpPr/>
          <p:nvPr/>
        </p:nvSpPr>
        <p:spPr>
          <a:xfrm>
            <a:off x="-285115" y="5257799"/>
            <a:ext cx="1872000" cy="1872000"/>
          </a:xfrm>
          <a:prstGeom prst="flowChartConnector">
            <a:avLst/>
          </a:prstGeom>
          <a:gradFill>
            <a:gsLst>
              <a:gs pos="0">
                <a:srgbClr val="26B9F5">
                  <a:alpha val="16000"/>
                </a:srgbClr>
              </a:gs>
              <a:gs pos="100000">
                <a:srgbClr val="2BC5FF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8" name="流程图: 接点 57"/>
          <p:cNvSpPr/>
          <p:nvPr/>
        </p:nvSpPr>
        <p:spPr>
          <a:xfrm>
            <a:off x="-203200" y="5257799"/>
            <a:ext cx="1800000" cy="1800000"/>
          </a:xfrm>
          <a:prstGeom prst="flowChartConnector">
            <a:avLst/>
          </a:prstGeom>
          <a:gradFill>
            <a:gsLst>
              <a:gs pos="0">
                <a:srgbClr val="0065B3">
                  <a:alpha val="16000"/>
                </a:srgbClr>
              </a:gs>
              <a:gs pos="100000">
                <a:srgbClr val="0065B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9" name="流程图: 接点 58"/>
          <p:cNvSpPr/>
          <p:nvPr/>
        </p:nvSpPr>
        <p:spPr>
          <a:xfrm flipV="1">
            <a:off x="-81915" y="0"/>
            <a:ext cx="1080000" cy="1080000"/>
          </a:xfrm>
          <a:prstGeom prst="flowChartConnector">
            <a:avLst/>
          </a:prstGeom>
          <a:gradFill>
            <a:gsLst>
              <a:gs pos="0">
                <a:srgbClr val="26B9F5">
                  <a:alpha val="16000"/>
                </a:srgbClr>
              </a:gs>
              <a:gs pos="100000">
                <a:srgbClr val="2BC5FF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0" name="流程图: 接点 59"/>
          <p:cNvSpPr/>
          <p:nvPr/>
        </p:nvSpPr>
        <p:spPr>
          <a:xfrm flipV="1">
            <a:off x="0" y="0"/>
            <a:ext cx="1080000" cy="1080000"/>
          </a:xfrm>
          <a:prstGeom prst="flowChartConnector">
            <a:avLst/>
          </a:prstGeom>
          <a:gradFill>
            <a:gsLst>
              <a:gs pos="0">
                <a:srgbClr val="0065B3">
                  <a:alpha val="16000"/>
                </a:srgbClr>
              </a:gs>
              <a:gs pos="100000">
                <a:srgbClr val="0065B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1" name="流程图: 接点 60"/>
          <p:cNvSpPr/>
          <p:nvPr/>
        </p:nvSpPr>
        <p:spPr>
          <a:xfrm flipV="1">
            <a:off x="426719" y="586740"/>
            <a:ext cx="1260000" cy="1260000"/>
          </a:xfrm>
          <a:prstGeom prst="flowChartConnector">
            <a:avLst/>
          </a:prstGeom>
          <a:gradFill>
            <a:gsLst>
              <a:gs pos="0">
                <a:srgbClr val="D0CECE">
                  <a:alpha val="14000"/>
                </a:srgbClr>
              </a:gs>
              <a:gs pos="100000">
                <a:schemeClr val="bg2">
                  <a:lumMod val="9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2" name="流程图: 接点 61"/>
          <p:cNvSpPr/>
          <p:nvPr/>
        </p:nvSpPr>
        <p:spPr>
          <a:xfrm flipV="1">
            <a:off x="508634" y="586740"/>
            <a:ext cx="1260000" cy="1260000"/>
          </a:xfrm>
          <a:prstGeom prst="flowChartConnector">
            <a:avLst/>
          </a:prstGeom>
          <a:gradFill>
            <a:gsLst>
              <a:gs pos="0">
                <a:srgbClr val="A6A6A6">
                  <a:alpha val="36000"/>
                </a:srgbClr>
              </a:gs>
              <a:gs pos="100000">
                <a:srgbClr val="A6A6A6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5" name="流程图: 接点 64"/>
          <p:cNvSpPr/>
          <p:nvPr/>
        </p:nvSpPr>
        <p:spPr>
          <a:xfrm>
            <a:off x="-343535" y="4059555"/>
            <a:ext cx="612000" cy="612000"/>
          </a:xfrm>
          <a:prstGeom prst="flowChartConnector">
            <a:avLst/>
          </a:prstGeom>
          <a:gradFill>
            <a:gsLst>
              <a:gs pos="0">
                <a:srgbClr val="D0CECE">
                  <a:alpha val="14000"/>
                </a:srgbClr>
              </a:gs>
              <a:gs pos="100000">
                <a:schemeClr val="bg2">
                  <a:lumMod val="9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6" name="流程图: 接点 65"/>
          <p:cNvSpPr/>
          <p:nvPr/>
        </p:nvSpPr>
        <p:spPr>
          <a:xfrm>
            <a:off x="-240030" y="4234179"/>
            <a:ext cx="468000" cy="468000"/>
          </a:xfrm>
          <a:prstGeom prst="flowChartConnector">
            <a:avLst/>
          </a:prstGeom>
          <a:gradFill>
            <a:gsLst>
              <a:gs pos="0">
                <a:srgbClr val="A6A6A6">
                  <a:alpha val="36000"/>
                </a:srgbClr>
              </a:gs>
              <a:gs pos="100000">
                <a:srgbClr val="A6A6A6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7" name="文本框 9"/>
          <p:cNvSpPr txBox="1"/>
          <p:nvPr/>
        </p:nvSpPr>
        <p:spPr>
          <a:xfrm>
            <a:off x="1817822" y="2758168"/>
            <a:ext cx="5396441" cy="1323439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0" b="1" i="0" u="none" strike="noStrike" kern="1200" cap="none" spc="0" normalizeH="0" baseline="0" noProof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cs typeface="+mn-ea"/>
                <a:sym typeface="+mn-lt"/>
              </a:rPr>
              <a:t>感谢垂听</a:t>
            </a:r>
            <a:endParaRPr kumimoji="0" lang="zh-CN" altLang="en-US" sz="8000" b="1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50000"/>
                </a:srgb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6" name="流程图: 接点 55"/>
          <p:cNvSpPr/>
          <p:nvPr/>
        </p:nvSpPr>
        <p:spPr>
          <a:xfrm flipV="1">
            <a:off x="1401445" y="318135"/>
            <a:ext cx="900000" cy="900000"/>
          </a:xfrm>
          <a:prstGeom prst="flowChartConnector">
            <a:avLst/>
          </a:prstGeom>
          <a:gradFill>
            <a:gsLst>
              <a:gs pos="0">
                <a:srgbClr val="26B9F5">
                  <a:alpha val="16000"/>
                </a:srgbClr>
              </a:gs>
              <a:gs pos="100000">
                <a:srgbClr val="2BC5FF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5" name="流程图: 接点 54"/>
          <p:cNvSpPr/>
          <p:nvPr/>
        </p:nvSpPr>
        <p:spPr>
          <a:xfrm flipV="1">
            <a:off x="1483360" y="318135"/>
            <a:ext cx="900000" cy="900000"/>
          </a:xfrm>
          <a:prstGeom prst="flowChartConnector">
            <a:avLst/>
          </a:prstGeom>
          <a:gradFill>
            <a:gsLst>
              <a:gs pos="0">
                <a:srgbClr val="0065B3">
                  <a:alpha val="16000"/>
                </a:srgbClr>
              </a:gs>
              <a:gs pos="100000">
                <a:srgbClr val="0065B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 cstate="screen"/>
          <a:stretch>
            <a:fillRect/>
          </a:stretch>
        </p:blipFill>
        <p:spPr>
          <a:xfrm>
            <a:off x="6381102" y="2760235"/>
            <a:ext cx="6096012" cy="406299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椭圆 5"/>
          <p:cNvSpPr/>
          <p:nvPr/>
        </p:nvSpPr>
        <p:spPr>
          <a:xfrm>
            <a:off x="3097758" y="1493410"/>
            <a:ext cx="1223010" cy="1223010"/>
          </a:xfrm>
          <a:prstGeom prst="ellipse">
            <a:avLst/>
          </a:prstGeom>
          <a:gradFill>
            <a:gsLst>
              <a:gs pos="0">
                <a:srgbClr val="26B9F5">
                  <a:alpha val="16000"/>
                </a:srgbClr>
              </a:gs>
              <a:gs pos="100000">
                <a:srgbClr val="2BC5FF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5" name="矩形 54"/>
          <p:cNvSpPr/>
          <p:nvPr/>
        </p:nvSpPr>
        <p:spPr>
          <a:xfrm rot="16200000" flipV="1">
            <a:off x="3968750" y="997585"/>
            <a:ext cx="984885" cy="8919210"/>
          </a:xfrm>
          <a:prstGeom prst="rect">
            <a:avLst/>
          </a:prstGeom>
          <a:gradFill>
            <a:gsLst>
              <a:gs pos="53000">
                <a:srgbClr val="0065B3">
                  <a:alpha val="36000"/>
                </a:srgbClr>
              </a:gs>
              <a:gs pos="0">
                <a:srgbClr val="0065B3">
                  <a:alpha val="0"/>
                </a:srgbClr>
              </a:gs>
              <a:gs pos="100000">
                <a:srgbClr val="0065B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7" name="文本框 9"/>
          <p:cNvSpPr txBox="1"/>
          <p:nvPr/>
        </p:nvSpPr>
        <p:spPr>
          <a:xfrm>
            <a:off x="1781716" y="3085153"/>
            <a:ext cx="5571490" cy="110680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6600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cs typeface="+mn-ea"/>
                <a:sym typeface="+mn-lt"/>
              </a:rPr>
              <a:t>项目总计划</a:t>
            </a:r>
          </a:p>
        </p:txBody>
      </p:sp>
      <p:sp>
        <p:nvSpPr>
          <p:cNvPr id="5" name="椭圆 4"/>
          <p:cNvSpPr/>
          <p:nvPr/>
        </p:nvSpPr>
        <p:spPr>
          <a:xfrm>
            <a:off x="3153003" y="1537225"/>
            <a:ext cx="1223010" cy="1223010"/>
          </a:xfrm>
          <a:prstGeom prst="ellipse">
            <a:avLst/>
          </a:prstGeom>
          <a:gradFill>
            <a:gsLst>
              <a:gs pos="0">
                <a:srgbClr val="0065B3">
                  <a:alpha val="16000"/>
                </a:srgbClr>
              </a:gs>
              <a:gs pos="100000">
                <a:srgbClr val="0065B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1740128" y="1687065"/>
            <a:ext cx="2580640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400" b="0" i="0" u="none" strike="noStrike" kern="1200" cap="none" spc="0" normalizeH="0" baseline="0" noProof="0" dirty="0">
                <a:ln>
                  <a:noFill/>
                </a:ln>
                <a:solidFill>
                  <a:srgbClr val="1F4E79"/>
                </a:solidFill>
                <a:effectLst/>
                <a:uLnTx/>
                <a:uFillTx/>
                <a:cs typeface="+mn-ea"/>
                <a:sym typeface="+mn-lt"/>
              </a:rPr>
              <a:t>Part</a:t>
            </a:r>
            <a:r>
              <a:rPr kumimoji="0" lang="en-US" altLang="zh-CN" sz="4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cs typeface="+mn-ea"/>
                <a:sym typeface="+mn-lt"/>
              </a:rPr>
              <a:t>  </a:t>
            </a:r>
            <a:r>
              <a:rPr kumimoji="0" lang="en-US" altLang="zh-C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01</a:t>
            </a:r>
            <a:endParaRPr kumimoji="0" lang="en-US" altLang="zh-C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6" name="流程图: 接点 15"/>
          <p:cNvSpPr/>
          <p:nvPr/>
        </p:nvSpPr>
        <p:spPr>
          <a:xfrm flipV="1">
            <a:off x="10265535" y="134657"/>
            <a:ext cx="1080000" cy="1080000"/>
          </a:xfrm>
          <a:prstGeom prst="flowChartConnector">
            <a:avLst/>
          </a:prstGeom>
          <a:gradFill>
            <a:gsLst>
              <a:gs pos="0">
                <a:srgbClr val="26B9F5">
                  <a:alpha val="16000"/>
                </a:srgbClr>
              </a:gs>
              <a:gs pos="100000">
                <a:srgbClr val="2BC5FF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7" name="流程图: 接点 16"/>
          <p:cNvSpPr/>
          <p:nvPr/>
        </p:nvSpPr>
        <p:spPr>
          <a:xfrm flipV="1">
            <a:off x="10347450" y="134657"/>
            <a:ext cx="1080000" cy="1080000"/>
          </a:xfrm>
          <a:prstGeom prst="flowChartConnector">
            <a:avLst/>
          </a:prstGeom>
          <a:gradFill>
            <a:gsLst>
              <a:gs pos="0">
                <a:srgbClr val="0065B3">
                  <a:alpha val="16000"/>
                </a:srgbClr>
              </a:gs>
              <a:gs pos="100000">
                <a:srgbClr val="0065B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8" name="流程图: 接点 17"/>
          <p:cNvSpPr/>
          <p:nvPr/>
        </p:nvSpPr>
        <p:spPr>
          <a:xfrm flipV="1">
            <a:off x="11263620" y="967065"/>
            <a:ext cx="720000" cy="720000"/>
          </a:xfrm>
          <a:prstGeom prst="flowChartConnector">
            <a:avLst/>
          </a:prstGeom>
          <a:gradFill>
            <a:gsLst>
              <a:gs pos="0">
                <a:srgbClr val="D0CECE">
                  <a:alpha val="14000"/>
                </a:srgbClr>
              </a:gs>
              <a:gs pos="100000">
                <a:schemeClr val="bg2">
                  <a:lumMod val="9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9" name="流程图: 接点 18"/>
          <p:cNvSpPr/>
          <p:nvPr/>
        </p:nvSpPr>
        <p:spPr>
          <a:xfrm flipV="1">
            <a:off x="11345535" y="967065"/>
            <a:ext cx="720000" cy="720000"/>
          </a:xfrm>
          <a:prstGeom prst="flowChartConnector">
            <a:avLst/>
          </a:prstGeom>
          <a:gradFill>
            <a:gsLst>
              <a:gs pos="0">
                <a:srgbClr val="A6A6A6">
                  <a:alpha val="36000"/>
                </a:srgbClr>
              </a:gs>
              <a:gs pos="100000">
                <a:srgbClr val="A6A6A6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>
            <a:off x="6381102" y="2760235"/>
            <a:ext cx="6096012" cy="406299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文本框 49"/>
          <p:cNvSpPr txBox="1"/>
          <p:nvPr/>
        </p:nvSpPr>
        <p:spPr>
          <a:xfrm>
            <a:off x="1376680" y="704215"/>
            <a:ext cx="221361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R="0" lvl="0" indent="0" algn="di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1" i="0" u="none" strike="noStrike" cap="none" spc="0" normalizeH="0" baseline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cs typeface="+mn-ea"/>
              </a:defRPr>
            </a:lvl1pPr>
          </a:lstStyle>
          <a:p>
            <a:r>
              <a:rPr lang="zh-CN" altLang="en-US" dirty="0">
                <a:sym typeface="+mn-lt"/>
              </a:rPr>
              <a:t>项目迭代概览</a:t>
            </a:r>
          </a:p>
        </p:txBody>
      </p:sp>
      <p:sp>
        <p:nvSpPr>
          <p:cNvPr id="27" name="矩形 26"/>
          <p:cNvSpPr/>
          <p:nvPr/>
        </p:nvSpPr>
        <p:spPr>
          <a:xfrm rot="16200000" flipV="1">
            <a:off x="11112915" y="-313275"/>
            <a:ext cx="36000" cy="1286510"/>
          </a:xfrm>
          <a:prstGeom prst="rect">
            <a:avLst/>
          </a:prstGeom>
          <a:gradFill>
            <a:gsLst>
              <a:gs pos="0">
                <a:srgbClr val="0065B3">
                  <a:alpha val="0"/>
                </a:srgbClr>
              </a:gs>
              <a:gs pos="100000">
                <a:srgbClr val="0065B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8" name="矩形 27"/>
          <p:cNvSpPr/>
          <p:nvPr/>
        </p:nvSpPr>
        <p:spPr>
          <a:xfrm rot="16200000" flipV="1">
            <a:off x="10252955" y="239980"/>
            <a:ext cx="36000" cy="180000"/>
          </a:xfrm>
          <a:prstGeom prst="rect">
            <a:avLst/>
          </a:prstGeom>
          <a:gradFill>
            <a:gsLst>
              <a:gs pos="0">
                <a:srgbClr val="0065B3">
                  <a:alpha val="100000"/>
                </a:srgbClr>
              </a:gs>
              <a:gs pos="100000">
                <a:srgbClr val="0065B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4" name="任意多边形 24"/>
          <p:cNvSpPr/>
          <p:nvPr/>
        </p:nvSpPr>
        <p:spPr>
          <a:xfrm rot="5400000" flipH="1" flipV="1">
            <a:off x="817045" y="704215"/>
            <a:ext cx="432000" cy="432000"/>
          </a:xfrm>
          <a:prstGeom prst="flowChartConnector">
            <a:avLst/>
          </a:prstGeom>
          <a:gradFill>
            <a:gsLst>
              <a:gs pos="0">
                <a:srgbClr val="0065B3">
                  <a:alpha val="0"/>
                </a:srgbClr>
              </a:gs>
              <a:gs pos="100000">
                <a:srgbClr val="0065B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211070" y="2288540"/>
            <a:ext cx="734568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24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迭代划分：本项目共分为</a:t>
            </a:r>
            <a:r>
              <a:rPr lang="en-US" altLang="zh-CN" sz="24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r>
              <a:rPr lang="zh-CN" altLang="en-US" sz="24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个迭代周期，具体如下：</a:t>
            </a:r>
          </a:p>
          <a:p>
            <a:pPr fontAlgn="auto">
              <a:lnSpc>
                <a:spcPct val="150000"/>
              </a:lnSpc>
            </a:pPr>
            <a:endParaRPr lang="zh-CN" altLang="en-US" sz="24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indent="457200" fontAlgn="auto">
              <a:lnSpc>
                <a:spcPct val="150000"/>
              </a:lnSpc>
            </a:pPr>
            <a:r>
              <a:rPr sz="24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·</a:t>
            </a:r>
            <a:r>
              <a:rPr lang="en-US" sz="24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sz="24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迭代1:  2024年9月19日-2024年10月9日</a:t>
            </a:r>
          </a:p>
          <a:p>
            <a:pPr indent="457200" fontAlgn="auto">
              <a:lnSpc>
                <a:spcPct val="150000"/>
              </a:lnSpc>
            </a:pPr>
            <a:r>
              <a:rPr sz="24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·</a:t>
            </a:r>
            <a:r>
              <a:rPr lang="en-US" sz="24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sz="24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迭代2:  2024年10月10日-2024年10月17日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文本框 49"/>
          <p:cNvSpPr txBox="1"/>
          <p:nvPr/>
        </p:nvSpPr>
        <p:spPr>
          <a:xfrm>
            <a:off x="1376680" y="704215"/>
            <a:ext cx="221361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R="0" lvl="0" indent="0" algn="di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1" i="0" u="none" strike="noStrike" cap="none" spc="0" normalizeH="0" baseline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cs typeface="+mn-ea"/>
              </a:defRPr>
            </a:lvl1pPr>
          </a:lstStyle>
          <a:p>
            <a:r>
              <a:rPr lang="zh-CN" altLang="en-US" dirty="0">
                <a:sym typeface="+mn-lt"/>
              </a:rPr>
              <a:t>当前项目进度</a:t>
            </a:r>
          </a:p>
        </p:txBody>
      </p:sp>
      <p:sp>
        <p:nvSpPr>
          <p:cNvPr id="27" name="矩形 26"/>
          <p:cNvSpPr/>
          <p:nvPr/>
        </p:nvSpPr>
        <p:spPr>
          <a:xfrm rot="16200000" flipV="1">
            <a:off x="11112915" y="-313275"/>
            <a:ext cx="36000" cy="1286510"/>
          </a:xfrm>
          <a:prstGeom prst="rect">
            <a:avLst/>
          </a:prstGeom>
          <a:gradFill>
            <a:gsLst>
              <a:gs pos="0">
                <a:srgbClr val="0065B3">
                  <a:alpha val="0"/>
                </a:srgbClr>
              </a:gs>
              <a:gs pos="100000">
                <a:srgbClr val="0065B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8" name="矩形 27"/>
          <p:cNvSpPr/>
          <p:nvPr/>
        </p:nvSpPr>
        <p:spPr>
          <a:xfrm rot="16200000" flipV="1">
            <a:off x="10252955" y="239980"/>
            <a:ext cx="36000" cy="180000"/>
          </a:xfrm>
          <a:prstGeom prst="rect">
            <a:avLst/>
          </a:prstGeom>
          <a:gradFill>
            <a:gsLst>
              <a:gs pos="0">
                <a:srgbClr val="0065B3">
                  <a:alpha val="100000"/>
                </a:srgbClr>
              </a:gs>
              <a:gs pos="100000">
                <a:srgbClr val="0065B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4" name="任意多边形 24"/>
          <p:cNvSpPr/>
          <p:nvPr/>
        </p:nvSpPr>
        <p:spPr>
          <a:xfrm rot="5400000" flipH="1" flipV="1">
            <a:off x="817045" y="704215"/>
            <a:ext cx="432000" cy="432000"/>
          </a:xfrm>
          <a:prstGeom prst="flowChartConnector">
            <a:avLst/>
          </a:prstGeom>
          <a:gradFill>
            <a:gsLst>
              <a:gs pos="0">
                <a:srgbClr val="0065B3">
                  <a:alpha val="0"/>
                </a:srgbClr>
              </a:gs>
              <a:gs pos="100000">
                <a:srgbClr val="0065B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305618" y="1393825"/>
            <a:ext cx="3580765" cy="52197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zh-CN" altLang="en-US" sz="2800" b="1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项目总体进度为</a:t>
            </a:r>
            <a:r>
              <a:rPr lang="en-US" altLang="zh-CN" sz="2800" b="1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100%</a:t>
            </a:r>
          </a:p>
        </p:txBody>
      </p:sp>
      <p:graphicFrame>
        <p:nvGraphicFramePr>
          <p:cNvPr id="5" name="表格 4"/>
          <p:cNvGraphicFramePr/>
          <p:nvPr>
            <p:custDataLst>
              <p:tags r:id="rId1"/>
            </p:custDataLst>
          </p:nvPr>
        </p:nvGraphicFramePr>
        <p:xfrm>
          <a:off x="1845310" y="3163570"/>
          <a:ext cx="8660130" cy="24726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67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867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867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1211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000"/>
                        <a:t>维度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000"/>
                        <a:t>权重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000"/>
                        <a:t>完成情况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11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000"/>
                        <a:t>需求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000"/>
                        <a:t>20%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000"/>
                        <a:t>已完成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11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000"/>
                        <a:t>代码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000"/>
                        <a:t>45%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000">
                          <a:sym typeface="+mn-ea"/>
                        </a:rPr>
                        <a:t>已完成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211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000"/>
                        <a:t>构建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000"/>
                        <a:t>20%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000">
                          <a:sym typeface="+mn-ea"/>
                        </a:rPr>
                        <a:t>已完成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211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000"/>
                        <a:t>部署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000"/>
                        <a:t>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000">
                          <a:sym typeface="+mn-ea"/>
                        </a:rPr>
                        <a:t>已完成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211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000"/>
                        <a:t>运行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000"/>
                        <a:t>10%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000">
                          <a:sym typeface="+mn-ea"/>
                        </a:rPr>
                        <a:t>已完成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6" name="矩形 5"/>
          <p:cNvSpPr/>
          <p:nvPr/>
        </p:nvSpPr>
        <p:spPr>
          <a:xfrm>
            <a:off x="1883410" y="2347595"/>
            <a:ext cx="1706880" cy="46037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zh-CN" altLang="en-US" sz="24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估算依据：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椭圆 5"/>
          <p:cNvSpPr/>
          <p:nvPr/>
        </p:nvSpPr>
        <p:spPr>
          <a:xfrm>
            <a:off x="3097758" y="1493410"/>
            <a:ext cx="1223010" cy="1223010"/>
          </a:xfrm>
          <a:prstGeom prst="ellipse">
            <a:avLst/>
          </a:prstGeom>
          <a:gradFill>
            <a:gsLst>
              <a:gs pos="0">
                <a:srgbClr val="26B9F5">
                  <a:alpha val="16000"/>
                </a:srgbClr>
              </a:gs>
              <a:gs pos="100000">
                <a:srgbClr val="2BC5FF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5" name="矩形 54"/>
          <p:cNvSpPr/>
          <p:nvPr/>
        </p:nvSpPr>
        <p:spPr>
          <a:xfrm rot="16200000" flipV="1">
            <a:off x="3968750" y="997585"/>
            <a:ext cx="984885" cy="8919210"/>
          </a:xfrm>
          <a:prstGeom prst="rect">
            <a:avLst/>
          </a:prstGeom>
          <a:gradFill>
            <a:gsLst>
              <a:gs pos="53000">
                <a:srgbClr val="0065B3">
                  <a:alpha val="36000"/>
                </a:srgbClr>
              </a:gs>
              <a:gs pos="0">
                <a:srgbClr val="0065B3">
                  <a:alpha val="0"/>
                </a:srgbClr>
              </a:gs>
              <a:gs pos="100000">
                <a:srgbClr val="0065B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7" name="文本框 9"/>
          <p:cNvSpPr txBox="1"/>
          <p:nvPr/>
        </p:nvSpPr>
        <p:spPr>
          <a:xfrm>
            <a:off x="1781810" y="2842260"/>
            <a:ext cx="6162040" cy="212280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defPPr>
              <a:defRPr lang="zh-CN"/>
            </a:defPPr>
            <a:lvl1pPr marR="0" lvl="0" indent="0" algn="di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6600" b="1" i="0" u="none" strike="noStrike" cap="none" spc="0" normalizeH="0" baseline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cs typeface="+mn-ea"/>
              </a:defRPr>
            </a:lvl1pPr>
          </a:lstStyle>
          <a:p>
            <a:r>
              <a:rPr lang="zh-CN" altLang="en-US" dirty="0">
                <a:sym typeface="+mn-lt"/>
              </a:rPr>
              <a:t>项目迭代期以及目标定义</a:t>
            </a:r>
          </a:p>
        </p:txBody>
      </p:sp>
      <p:sp>
        <p:nvSpPr>
          <p:cNvPr id="5" name="椭圆 4"/>
          <p:cNvSpPr/>
          <p:nvPr/>
        </p:nvSpPr>
        <p:spPr>
          <a:xfrm>
            <a:off x="3153003" y="1537225"/>
            <a:ext cx="1223010" cy="1223010"/>
          </a:xfrm>
          <a:prstGeom prst="ellipse">
            <a:avLst/>
          </a:prstGeom>
          <a:gradFill>
            <a:gsLst>
              <a:gs pos="0">
                <a:srgbClr val="0065B3">
                  <a:alpha val="16000"/>
                </a:srgbClr>
              </a:gs>
              <a:gs pos="100000">
                <a:srgbClr val="0065B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1740128" y="1687065"/>
            <a:ext cx="258064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400" b="0" i="0" u="none" strike="noStrike" kern="1200" cap="none" spc="0" normalizeH="0" baseline="0" noProof="0" dirty="0">
                <a:ln>
                  <a:noFill/>
                </a:ln>
                <a:solidFill>
                  <a:srgbClr val="1F4E79"/>
                </a:solidFill>
                <a:effectLst/>
                <a:uLnTx/>
                <a:uFillTx/>
                <a:cs typeface="+mn-ea"/>
                <a:sym typeface="+mn-lt"/>
              </a:rPr>
              <a:t>Part</a:t>
            </a:r>
            <a:r>
              <a:rPr kumimoji="0" lang="en-US" altLang="zh-CN" sz="4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cs typeface="+mn-ea"/>
                <a:sym typeface="+mn-lt"/>
              </a:rPr>
              <a:t>  </a:t>
            </a:r>
            <a:r>
              <a:rPr kumimoji="0" lang="en-US" altLang="zh-C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02</a:t>
            </a:r>
            <a:endParaRPr kumimoji="0" lang="en-US" altLang="zh-C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6" name="流程图: 接点 15"/>
          <p:cNvSpPr/>
          <p:nvPr/>
        </p:nvSpPr>
        <p:spPr>
          <a:xfrm flipV="1">
            <a:off x="10265535" y="134657"/>
            <a:ext cx="1080000" cy="1080000"/>
          </a:xfrm>
          <a:prstGeom prst="flowChartConnector">
            <a:avLst/>
          </a:prstGeom>
          <a:gradFill>
            <a:gsLst>
              <a:gs pos="0">
                <a:srgbClr val="26B9F5">
                  <a:alpha val="16000"/>
                </a:srgbClr>
              </a:gs>
              <a:gs pos="100000">
                <a:srgbClr val="2BC5FF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7" name="流程图: 接点 16"/>
          <p:cNvSpPr/>
          <p:nvPr/>
        </p:nvSpPr>
        <p:spPr>
          <a:xfrm flipV="1">
            <a:off x="10347450" y="134657"/>
            <a:ext cx="1080000" cy="1080000"/>
          </a:xfrm>
          <a:prstGeom prst="flowChartConnector">
            <a:avLst/>
          </a:prstGeom>
          <a:gradFill>
            <a:gsLst>
              <a:gs pos="0">
                <a:srgbClr val="0065B3">
                  <a:alpha val="16000"/>
                </a:srgbClr>
              </a:gs>
              <a:gs pos="100000">
                <a:srgbClr val="0065B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8" name="流程图: 接点 17"/>
          <p:cNvSpPr/>
          <p:nvPr/>
        </p:nvSpPr>
        <p:spPr>
          <a:xfrm flipV="1">
            <a:off x="11263620" y="967065"/>
            <a:ext cx="720000" cy="720000"/>
          </a:xfrm>
          <a:prstGeom prst="flowChartConnector">
            <a:avLst/>
          </a:prstGeom>
          <a:gradFill>
            <a:gsLst>
              <a:gs pos="0">
                <a:srgbClr val="D0CECE">
                  <a:alpha val="14000"/>
                </a:srgbClr>
              </a:gs>
              <a:gs pos="100000">
                <a:schemeClr val="bg2">
                  <a:lumMod val="9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9" name="流程图: 接点 18"/>
          <p:cNvSpPr/>
          <p:nvPr/>
        </p:nvSpPr>
        <p:spPr>
          <a:xfrm flipV="1">
            <a:off x="11345535" y="967065"/>
            <a:ext cx="720000" cy="720000"/>
          </a:xfrm>
          <a:prstGeom prst="flowChartConnector">
            <a:avLst/>
          </a:prstGeom>
          <a:gradFill>
            <a:gsLst>
              <a:gs pos="0">
                <a:srgbClr val="A6A6A6">
                  <a:alpha val="36000"/>
                </a:srgbClr>
              </a:gs>
              <a:gs pos="100000">
                <a:srgbClr val="A6A6A6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>
            <a:off x="6381102" y="2760235"/>
            <a:ext cx="6096012" cy="406299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文本框 49"/>
          <p:cNvSpPr txBox="1"/>
          <p:nvPr/>
        </p:nvSpPr>
        <p:spPr>
          <a:xfrm>
            <a:off x="1376680" y="704215"/>
            <a:ext cx="430784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R="0" lvl="0" indent="0" algn="di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1" i="0" u="none" strike="noStrike" cap="none" spc="0" normalizeH="0" baseline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cs typeface="+mn-ea"/>
              </a:defRPr>
            </a:lvl1pPr>
          </a:lstStyle>
          <a:p>
            <a:r>
              <a:rPr lang="zh-CN" altLang="en-US" dirty="0">
                <a:sym typeface="+mn-lt"/>
              </a:rPr>
              <a:t>项目迭代以及目标定义</a:t>
            </a:r>
          </a:p>
        </p:txBody>
      </p:sp>
      <p:sp>
        <p:nvSpPr>
          <p:cNvPr id="27" name="矩形 26"/>
          <p:cNvSpPr/>
          <p:nvPr/>
        </p:nvSpPr>
        <p:spPr>
          <a:xfrm rot="16200000" flipV="1">
            <a:off x="11112915" y="-313275"/>
            <a:ext cx="36000" cy="1286510"/>
          </a:xfrm>
          <a:prstGeom prst="rect">
            <a:avLst/>
          </a:prstGeom>
          <a:gradFill>
            <a:gsLst>
              <a:gs pos="0">
                <a:srgbClr val="0065B3">
                  <a:alpha val="0"/>
                </a:srgbClr>
              </a:gs>
              <a:gs pos="100000">
                <a:srgbClr val="0065B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8" name="矩形 27"/>
          <p:cNvSpPr/>
          <p:nvPr/>
        </p:nvSpPr>
        <p:spPr>
          <a:xfrm rot="16200000" flipV="1">
            <a:off x="10252955" y="239980"/>
            <a:ext cx="36000" cy="180000"/>
          </a:xfrm>
          <a:prstGeom prst="rect">
            <a:avLst/>
          </a:prstGeom>
          <a:gradFill>
            <a:gsLst>
              <a:gs pos="0">
                <a:srgbClr val="0065B3">
                  <a:alpha val="100000"/>
                </a:srgbClr>
              </a:gs>
              <a:gs pos="100000">
                <a:srgbClr val="0065B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4" name="任意多边形 24"/>
          <p:cNvSpPr/>
          <p:nvPr/>
        </p:nvSpPr>
        <p:spPr>
          <a:xfrm rot="5400000" flipH="1" flipV="1">
            <a:off x="817045" y="704215"/>
            <a:ext cx="432000" cy="432000"/>
          </a:xfrm>
          <a:prstGeom prst="flowChartConnector">
            <a:avLst/>
          </a:prstGeom>
          <a:gradFill>
            <a:gsLst>
              <a:gs pos="0">
                <a:srgbClr val="0065B3">
                  <a:alpha val="0"/>
                </a:srgbClr>
              </a:gs>
              <a:gs pos="100000">
                <a:srgbClr val="0065B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067435" y="1180465"/>
            <a:ext cx="11124565" cy="526224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indent="0" algn="l" fontAlgn="auto">
              <a:lnSpc>
                <a:spcPct val="150000"/>
              </a:lnSpc>
            </a:pPr>
            <a:r>
              <a:rPr lang="zh-CN" altLang="en-US" sz="20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第一迭代期目标定义：</a:t>
            </a:r>
          </a:p>
          <a:p>
            <a:pPr marL="457200" lvl="1" indent="0" algn="l" fontAlgn="auto">
              <a:lnSpc>
                <a:spcPct val="150000"/>
              </a:lnSpc>
              <a:buNone/>
            </a:pPr>
            <a:r>
              <a:rPr lang="en-US" altLang="zh-CN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 </a:t>
            </a:r>
            <a:r>
              <a:rPr lang="zh-CN" altLang="en-US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需求分析：完成需求规格说明书的编写</a:t>
            </a:r>
          </a:p>
          <a:p>
            <a:pPr marL="457200" lvl="1" indent="457200" algn="l" fontAlgn="auto">
              <a:lnSpc>
                <a:spcPct val="100000"/>
              </a:lnSpc>
              <a:buNone/>
            </a:pP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完成人：黄自丹</a:t>
            </a:r>
          </a:p>
          <a:p>
            <a:pPr marL="457200" lvl="1" indent="457200" algn="l" fontAlgn="auto">
              <a:lnSpc>
                <a:spcPct val="100000"/>
              </a:lnSpc>
              <a:buNone/>
            </a:pP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完成时间：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10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月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日</a:t>
            </a:r>
          </a:p>
          <a:p>
            <a:pPr marL="457200" lvl="1" indent="457200" algn="l" fontAlgn="auto">
              <a:lnSpc>
                <a:spcPct val="100000"/>
              </a:lnSpc>
              <a:buNone/>
            </a:pP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成果物：需求规格说明书文档</a:t>
            </a:r>
          </a:p>
          <a:p>
            <a:pPr marL="457200" lvl="1" indent="457200" algn="l" fontAlgn="auto">
              <a:lnSpc>
                <a:spcPct val="100000"/>
              </a:lnSpc>
              <a:buNone/>
            </a:pPr>
            <a:endParaRPr lang="zh-CN" altLang="en-US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457200" lvl="1" indent="0" algn="l" fontAlgn="auto">
              <a:lnSpc>
                <a:spcPct val="150000"/>
              </a:lnSpc>
              <a:buNone/>
            </a:pPr>
            <a:r>
              <a:rPr lang="en-US" altLang="zh-CN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 </a:t>
            </a:r>
            <a:r>
              <a:rPr lang="zh-CN" altLang="en-US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功能性需求：完成登录、发布商品、冻结商品、撤下商品、查看意向购买人信息</a:t>
            </a:r>
          </a:p>
          <a:p>
            <a:pPr marL="457200" lvl="1" indent="0" algn="l" fontAlgn="auto">
              <a:lnSpc>
                <a:spcPct val="150000"/>
              </a:lnSpc>
              <a:buNone/>
            </a:pPr>
            <a:r>
              <a:rPr lang="zh-CN" altLang="en-US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查看商品信息以上</a:t>
            </a:r>
            <a:r>
              <a:rPr lang="en-US" altLang="zh-CN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6</a:t>
            </a:r>
            <a:r>
              <a:rPr lang="zh-CN" altLang="en-US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个功能，以及所涉及到的数据库与表的设计。</a:t>
            </a:r>
          </a:p>
          <a:p>
            <a:pPr marL="457200" lvl="1" indent="457200" algn="l" fontAlgn="auto">
              <a:lnSpc>
                <a:spcPct val="100000"/>
              </a:lnSpc>
              <a:buNone/>
            </a:pP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完成人：王恩宇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陈君熠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黄自丹</a:t>
            </a:r>
          </a:p>
          <a:p>
            <a:pPr marL="457200" lvl="1" indent="457200" algn="l" fontAlgn="auto">
              <a:lnSpc>
                <a:spcPct val="100000"/>
              </a:lnSpc>
              <a:buNone/>
            </a:pP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完成时间：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10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月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8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日</a:t>
            </a:r>
          </a:p>
          <a:p>
            <a:pPr marL="457200" lvl="1" indent="457200" algn="l" fontAlgn="auto">
              <a:lnSpc>
                <a:spcPct val="100000"/>
              </a:lnSpc>
              <a:buNone/>
            </a:pP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成果物：源代码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.zip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文件</a:t>
            </a:r>
          </a:p>
          <a:p>
            <a:pPr marL="457200" lvl="1" indent="457200" algn="l" fontAlgn="auto">
              <a:lnSpc>
                <a:spcPct val="100000"/>
              </a:lnSpc>
              <a:buNone/>
            </a:pPr>
            <a:endParaRPr lang="zh-CN" altLang="en-US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457200" lvl="1" indent="0" algn="l" fontAlgn="auto">
              <a:lnSpc>
                <a:spcPct val="150000"/>
              </a:lnSpc>
              <a:buNone/>
            </a:pPr>
            <a:r>
              <a:rPr lang="en-US" altLang="zh-CN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 </a:t>
            </a:r>
            <a:r>
              <a:rPr lang="zh-CN" altLang="en-US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测试：完成上述</a:t>
            </a:r>
            <a:r>
              <a:rPr lang="en-US" altLang="zh-CN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6</a:t>
            </a:r>
            <a:r>
              <a:rPr lang="zh-CN" altLang="en-US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个功能测试，并撰写相关缺陷报告</a:t>
            </a:r>
            <a:endParaRPr lang="zh-CN" altLang="en-US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457200" lvl="1" indent="457200" algn="l" fontAlgn="auto">
              <a:lnSpc>
                <a:spcPct val="100000"/>
              </a:lnSpc>
              <a:buNone/>
            </a:pP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完成人：徐嘉</a:t>
            </a:r>
          </a:p>
          <a:p>
            <a:pPr marL="457200" lvl="1" indent="457200" algn="l" fontAlgn="auto">
              <a:lnSpc>
                <a:spcPct val="100000"/>
              </a:lnSpc>
              <a:buNone/>
            </a:pP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完成时间：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10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月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9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日</a:t>
            </a:r>
          </a:p>
          <a:p>
            <a:pPr marL="457200" lvl="1" indent="457200" algn="l" fontAlgn="auto">
              <a:lnSpc>
                <a:spcPct val="100000"/>
              </a:lnSpc>
              <a:buNone/>
            </a:pP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成果物：源代码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.zip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文件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&amp;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缺陷报告文档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文本框 49"/>
          <p:cNvSpPr txBox="1"/>
          <p:nvPr/>
        </p:nvSpPr>
        <p:spPr>
          <a:xfrm>
            <a:off x="1376680" y="704215"/>
            <a:ext cx="385127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R="0" lvl="0" indent="0" algn="di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1" i="0" u="none" strike="noStrike" cap="none" spc="0" normalizeH="0" baseline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cs typeface="+mn-ea"/>
              </a:defRPr>
            </a:lvl1pPr>
          </a:lstStyle>
          <a:p>
            <a:r>
              <a:rPr lang="zh-CN" altLang="en-US" dirty="0">
                <a:sym typeface="+mn-lt"/>
              </a:rPr>
              <a:t>项目迭代期以及目标定义</a:t>
            </a:r>
          </a:p>
        </p:txBody>
      </p:sp>
      <p:sp>
        <p:nvSpPr>
          <p:cNvPr id="27" name="矩形 26"/>
          <p:cNvSpPr/>
          <p:nvPr/>
        </p:nvSpPr>
        <p:spPr>
          <a:xfrm rot="16200000" flipV="1">
            <a:off x="11112915" y="-313275"/>
            <a:ext cx="36000" cy="1286510"/>
          </a:xfrm>
          <a:prstGeom prst="rect">
            <a:avLst/>
          </a:prstGeom>
          <a:gradFill>
            <a:gsLst>
              <a:gs pos="0">
                <a:srgbClr val="0065B3">
                  <a:alpha val="0"/>
                </a:srgbClr>
              </a:gs>
              <a:gs pos="100000">
                <a:srgbClr val="0065B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8" name="矩形 27"/>
          <p:cNvSpPr/>
          <p:nvPr/>
        </p:nvSpPr>
        <p:spPr>
          <a:xfrm rot="16200000" flipV="1">
            <a:off x="10252955" y="239980"/>
            <a:ext cx="36000" cy="180000"/>
          </a:xfrm>
          <a:prstGeom prst="rect">
            <a:avLst/>
          </a:prstGeom>
          <a:gradFill>
            <a:gsLst>
              <a:gs pos="0">
                <a:srgbClr val="0065B3">
                  <a:alpha val="100000"/>
                </a:srgbClr>
              </a:gs>
              <a:gs pos="100000">
                <a:srgbClr val="0065B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4" name="任意多边形 24"/>
          <p:cNvSpPr/>
          <p:nvPr/>
        </p:nvSpPr>
        <p:spPr>
          <a:xfrm rot="5400000" flipH="1" flipV="1">
            <a:off x="817045" y="704215"/>
            <a:ext cx="432000" cy="432000"/>
          </a:xfrm>
          <a:prstGeom prst="flowChartConnector">
            <a:avLst/>
          </a:prstGeom>
          <a:gradFill>
            <a:gsLst>
              <a:gs pos="0">
                <a:srgbClr val="0065B3">
                  <a:alpha val="0"/>
                </a:srgbClr>
              </a:gs>
              <a:gs pos="100000">
                <a:srgbClr val="0065B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33450" y="1211580"/>
            <a:ext cx="10840720" cy="5739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fontAlgn="auto">
              <a:lnSpc>
                <a:spcPct val="150000"/>
              </a:lnSpc>
            </a:pPr>
            <a:r>
              <a:rPr lang="zh-CN" altLang="en-US" sz="2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第二迭代期目标定义：</a:t>
            </a:r>
            <a:endParaRPr lang="en-US" altLang="zh-CN" sz="20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indent="457200" fontAlgn="auto">
              <a:lnSpc>
                <a:spcPct val="150000"/>
              </a:lnSpc>
            </a:pPr>
            <a:r>
              <a:rPr lang="en-US" altLang="zh-CN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 </a:t>
            </a:r>
            <a:r>
              <a:rPr lang="zh-CN" altLang="en-US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完成卖家修改密码、买家注册功能，以及前端页面优化</a:t>
            </a:r>
          </a:p>
          <a:p>
            <a:pPr lvl="1" indent="0" fontAlgn="auto">
              <a:lnSpc>
                <a:spcPct val="150000"/>
              </a:lnSpc>
            </a:pPr>
            <a:r>
              <a:rPr lang="en-US" altLang="zh-CN" sz="1600"/>
              <a:t>        </a:t>
            </a:r>
            <a:r>
              <a:rPr lang="zh-CN" altLang="en-US" sz="1400"/>
              <a:t>完成人：王恩宇</a:t>
            </a:r>
            <a:r>
              <a:rPr lang="en-US" altLang="zh-CN" sz="1400"/>
              <a:t>+</a:t>
            </a:r>
            <a:r>
              <a:rPr lang="zh-CN" altLang="en-US" sz="1400"/>
              <a:t>陈君熠</a:t>
            </a:r>
            <a:r>
              <a:rPr lang="en-US" altLang="zh-CN" sz="1400"/>
              <a:t>	</a:t>
            </a:r>
          </a:p>
          <a:p>
            <a:pPr lvl="1" indent="457200"/>
            <a:r>
              <a:rPr lang="zh-CN" altLang="en-US" sz="1400"/>
              <a:t>预计完成时间：</a:t>
            </a:r>
            <a:r>
              <a:rPr lang="en-US" altLang="zh-CN" sz="1400"/>
              <a:t>10</a:t>
            </a:r>
            <a:r>
              <a:rPr lang="zh-CN" altLang="en-US" sz="1400"/>
              <a:t>月</a:t>
            </a:r>
            <a:r>
              <a:rPr lang="en-US" altLang="zh-CN" sz="1400"/>
              <a:t>13</a:t>
            </a:r>
            <a:r>
              <a:rPr lang="zh-CN" altLang="en-US" sz="1400"/>
              <a:t>日</a:t>
            </a:r>
          </a:p>
          <a:p>
            <a:pPr lvl="1" indent="457200"/>
            <a:r>
              <a:rPr lang="zh-CN" altLang="en-US" sz="1400"/>
              <a:t>成果物：源代码</a:t>
            </a:r>
            <a:r>
              <a:rPr lang="en-US" altLang="zh-CN" sz="1400"/>
              <a:t>+</a:t>
            </a:r>
            <a:r>
              <a:rPr lang="zh-CN" altLang="en-US" sz="1400"/>
              <a:t>可运行页面</a:t>
            </a:r>
          </a:p>
          <a:p>
            <a:pPr indent="457200"/>
            <a:endParaRPr lang="zh-CN" altLang="en-US" sz="1400"/>
          </a:p>
          <a:p>
            <a:pPr lvl="1" indent="0" fontAlgn="auto">
              <a:lnSpc>
                <a:spcPct val="150000"/>
              </a:lnSpc>
              <a:buNone/>
            </a:pPr>
            <a:r>
              <a:rPr lang="en-US" altLang="zh-CN" sz="1600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 </a:t>
            </a:r>
            <a:r>
              <a:rPr lang="zh-CN" altLang="en-US" sz="1600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完成所有功能测试以及测试文档的编写</a:t>
            </a:r>
          </a:p>
          <a:p>
            <a:pPr lvl="1" indent="457200" fontAlgn="auto">
              <a:lnSpc>
                <a:spcPct val="150000"/>
              </a:lnSpc>
              <a:buNone/>
            </a:pPr>
            <a:r>
              <a:rPr lang="zh-CN" altLang="en-US" sz="1400">
                <a:solidFill>
                  <a:schemeClr val="tx1"/>
                </a:solidFill>
              </a:rPr>
              <a:t>完成人：徐嘉</a:t>
            </a:r>
          </a:p>
          <a:p>
            <a:pPr marL="457200" lvl="1" indent="457200">
              <a:buNone/>
            </a:pPr>
            <a:r>
              <a:rPr lang="zh-CN" altLang="en-US" sz="1400">
                <a:solidFill>
                  <a:schemeClr val="tx1"/>
                </a:solidFill>
              </a:rPr>
              <a:t>预计完成时间：</a:t>
            </a:r>
            <a:r>
              <a:rPr lang="en-US" altLang="zh-CN" sz="1400">
                <a:solidFill>
                  <a:schemeClr val="tx1"/>
                </a:solidFill>
              </a:rPr>
              <a:t>10</a:t>
            </a:r>
            <a:r>
              <a:rPr lang="zh-CN" altLang="en-US" sz="1400">
                <a:solidFill>
                  <a:schemeClr val="tx1"/>
                </a:solidFill>
              </a:rPr>
              <a:t>月</a:t>
            </a:r>
            <a:r>
              <a:rPr lang="en-US" altLang="zh-CN" sz="1400">
                <a:solidFill>
                  <a:schemeClr val="tx1"/>
                </a:solidFill>
              </a:rPr>
              <a:t>14</a:t>
            </a:r>
            <a:r>
              <a:rPr lang="zh-CN" altLang="en-US" sz="1400">
                <a:solidFill>
                  <a:schemeClr val="tx1"/>
                </a:solidFill>
              </a:rPr>
              <a:t>日</a:t>
            </a:r>
          </a:p>
          <a:p>
            <a:pPr marL="457200" lvl="1" indent="457200">
              <a:buNone/>
            </a:pPr>
            <a:r>
              <a:rPr lang="zh-CN" altLang="en-US" sz="1400">
                <a:solidFill>
                  <a:schemeClr val="tx1"/>
                </a:solidFill>
              </a:rPr>
              <a:t>成果物：测试用例设计及清单文档、测试用例自动化执行程序及运行手册、测试用例自动化执行的屏幕录制视频</a:t>
            </a:r>
          </a:p>
          <a:p>
            <a:pPr marL="457200" lvl="1" indent="457200">
              <a:buNone/>
            </a:pPr>
            <a:endParaRPr lang="zh-CN" altLang="en-US" sz="1400">
              <a:solidFill>
                <a:schemeClr val="tx1"/>
              </a:solidFill>
            </a:endParaRPr>
          </a:p>
          <a:p>
            <a:pPr lvl="1" indent="0" fontAlgn="auto">
              <a:lnSpc>
                <a:spcPct val="150000"/>
              </a:lnSpc>
              <a:buNone/>
            </a:pPr>
            <a:r>
              <a:rPr lang="en-US" altLang="zh-CN" sz="1600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 </a:t>
            </a:r>
            <a:r>
              <a:rPr lang="zh-CN" altLang="en-US" sz="1600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针对所有源代码能进行正确编译、构建、打包的构建脚本、构建工具和构建手册</a:t>
            </a:r>
          </a:p>
          <a:p>
            <a:pPr lvl="1" indent="457200" fontAlgn="auto">
              <a:lnSpc>
                <a:spcPct val="150000"/>
              </a:lnSpc>
              <a:buNone/>
            </a:pPr>
            <a:r>
              <a:rPr lang="zh-CN" altLang="en-US" sz="1400">
                <a:solidFill>
                  <a:schemeClr val="tx1"/>
                </a:solidFill>
              </a:rPr>
              <a:t>完成人：王恩宇</a:t>
            </a:r>
            <a:r>
              <a:rPr lang="en-US" altLang="zh-CN" sz="1400">
                <a:solidFill>
                  <a:schemeClr val="tx1"/>
                </a:solidFill>
              </a:rPr>
              <a:t>+</a:t>
            </a:r>
            <a:r>
              <a:rPr lang="zh-CN" altLang="en-US" sz="1400">
                <a:solidFill>
                  <a:schemeClr val="tx1"/>
                </a:solidFill>
              </a:rPr>
              <a:t>陈君熠</a:t>
            </a:r>
          </a:p>
          <a:p>
            <a:pPr marL="457200" lvl="1" indent="457200">
              <a:buNone/>
            </a:pPr>
            <a:r>
              <a:rPr lang="zh-CN" altLang="en-US" sz="1400">
                <a:solidFill>
                  <a:schemeClr val="tx1"/>
                </a:solidFill>
              </a:rPr>
              <a:t>预计完成时间：</a:t>
            </a:r>
            <a:r>
              <a:rPr lang="en-US" altLang="zh-CN" sz="1400">
                <a:solidFill>
                  <a:schemeClr val="tx1"/>
                </a:solidFill>
              </a:rPr>
              <a:t>10</a:t>
            </a:r>
            <a:r>
              <a:rPr lang="zh-CN" altLang="en-US" sz="1400">
                <a:solidFill>
                  <a:schemeClr val="tx1"/>
                </a:solidFill>
              </a:rPr>
              <a:t>月</a:t>
            </a:r>
            <a:r>
              <a:rPr lang="en-US" altLang="zh-CN" sz="1400">
                <a:solidFill>
                  <a:schemeClr val="tx1"/>
                </a:solidFill>
              </a:rPr>
              <a:t>16</a:t>
            </a:r>
            <a:r>
              <a:rPr lang="zh-CN" altLang="en-US" sz="1400">
                <a:solidFill>
                  <a:schemeClr val="tx1"/>
                </a:solidFill>
              </a:rPr>
              <a:t>日</a:t>
            </a:r>
          </a:p>
          <a:p>
            <a:pPr marL="457200" lvl="1" indent="457200">
              <a:buNone/>
            </a:pPr>
            <a:r>
              <a:rPr lang="zh-CN" altLang="en-US" sz="1400">
                <a:solidFill>
                  <a:schemeClr val="tx1"/>
                </a:solidFill>
              </a:rPr>
              <a:t>成果物：构建配置文件、构建工具程序、构建过程手册、构建结果文件</a:t>
            </a:r>
          </a:p>
          <a:p>
            <a:pPr marL="457200" lvl="1" indent="457200">
              <a:buNone/>
            </a:pPr>
            <a:endParaRPr lang="zh-CN" altLang="en-US" sz="1400">
              <a:solidFill>
                <a:schemeClr val="tx1"/>
              </a:solidFill>
            </a:endParaRPr>
          </a:p>
          <a:p>
            <a:pPr lvl="1" indent="0" fontAlgn="auto">
              <a:lnSpc>
                <a:spcPct val="150000"/>
              </a:lnSpc>
              <a:buNone/>
            </a:pPr>
            <a:r>
              <a:rPr lang="zh-CN" altLang="en-US" sz="1600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 针对构建过程的产生类、包等二进制文件，描述如何进行产品安装与部署</a:t>
            </a:r>
          </a:p>
          <a:p>
            <a:pPr lvl="1" indent="457200" fontAlgn="auto">
              <a:lnSpc>
                <a:spcPct val="150000"/>
              </a:lnSpc>
              <a:buNone/>
            </a:pPr>
            <a:r>
              <a:rPr lang="zh-CN" altLang="en-US" sz="1400">
                <a:solidFill>
                  <a:schemeClr val="tx1"/>
                </a:solidFill>
              </a:rPr>
              <a:t>完成人：王恩宇</a:t>
            </a:r>
            <a:r>
              <a:rPr lang="en-US" altLang="zh-CN" sz="1400">
                <a:solidFill>
                  <a:schemeClr val="tx1"/>
                </a:solidFill>
              </a:rPr>
              <a:t>+</a:t>
            </a:r>
            <a:r>
              <a:rPr lang="zh-CN" altLang="en-US" sz="1400">
                <a:solidFill>
                  <a:schemeClr val="tx1"/>
                </a:solidFill>
              </a:rPr>
              <a:t>陈君熠</a:t>
            </a:r>
          </a:p>
          <a:p>
            <a:pPr marL="457200" lvl="1" indent="457200">
              <a:buNone/>
            </a:pPr>
            <a:r>
              <a:rPr lang="zh-CN" altLang="en-US" sz="1400">
                <a:solidFill>
                  <a:schemeClr val="tx1"/>
                </a:solidFill>
              </a:rPr>
              <a:t>预计完成时间：</a:t>
            </a:r>
            <a:r>
              <a:rPr lang="en-US" altLang="zh-CN" sz="1400">
                <a:solidFill>
                  <a:schemeClr val="tx1"/>
                </a:solidFill>
              </a:rPr>
              <a:t>10</a:t>
            </a:r>
            <a:r>
              <a:rPr lang="zh-CN" altLang="en-US" sz="1400">
                <a:solidFill>
                  <a:schemeClr val="tx1"/>
                </a:solidFill>
              </a:rPr>
              <a:t>月</a:t>
            </a:r>
            <a:r>
              <a:rPr lang="en-US" altLang="zh-CN" sz="1400">
                <a:solidFill>
                  <a:schemeClr val="tx1"/>
                </a:solidFill>
              </a:rPr>
              <a:t>16</a:t>
            </a:r>
            <a:r>
              <a:rPr lang="zh-CN" altLang="en-US" sz="1400">
                <a:solidFill>
                  <a:schemeClr val="tx1"/>
                </a:solidFill>
              </a:rPr>
              <a:t>日</a:t>
            </a:r>
          </a:p>
          <a:p>
            <a:pPr marL="457200" lvl="1" indent="457200">
              <a:buNone/>
            </a:pPr>
            <a:r>
              <a:rPr lang="zh-CN" altLang="en-US" sz="1400">
                <a:solidFill>
                  <a:schemeClr val="tx1"/>
                </a:solidFill>
              </a:rPr>
              <a:t>成果物：安装、部署的脚本，安装与部署手册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椭圆 5"/>
          <p:cNvSpPr/>
          <p:nvPr/>
        </p:nvSpPr>
        <p:spPr>
          <a:xfrm>
            <a:off x="3097758" y="1493410"/>
            <a:ext cx="1223010" cy="1223010"/>
          </a:xfrm>
          <a:prstGeom prst="ellipse">
            <a:avLst/>
          </a:prstGeom>
          <a:gradFill>
            <a:gsLst>
              <a:gs pos="0">
                <a:srgbClr val="26B9F5">
                  <a:alpha val="16000"/>
                </a:srgbClr>
              </a:gs>
              <a:gs pos="100000">
                <a:srgbClr val="2BC5FF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5" name="矩形 54"/>
          <p:cNvSpPr/>
          <p:nvPr/>
        </p:nvSpPr>
        <p:spPr>
          <a:xfrm rot="16200000" flipV="1">
            <a:off x="3968750" y="997585"/>
            <a:ext cx="984885" cy="8919210"/>
          </a:xfrm>
          <a:prstGeom prst="rect">
            <a:avLst/>
          </a:prstGeom>
          <a:gradFill>
            <a:gsLst>
              <a:gs pos="53000">
                <a:srgbClr val="0065B3">
                  <a:alpha val="36000"/>
                </a:srgbClr>
              </a:gs>
              <a:gs pos="0">
                <a:srgbClr val="0065B3">
                  <a:alpha val="0"/>
                </a:srgbClr>
              </a:gs>
              <a:gs pos="100000">
                <a:srgbClr val="0065B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7" name="文本框 9"/>
          <p:cNvSpPr txBox="1"/>
          <p:nvPr/>
        </p:nvSpPr>
        <p:spPr>
          <a:xfrm>
            <a:off x="1781716" y="3085153"/>
            <a:ext cx="5571490" cy="212280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defPPr>
              <a:defRPr lang="zh-CN"/>
            </a:defPPr>
            <a:lvl1pPr marR="0" lvl="0" indent="0" algn="di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6600" b="1" i="0" u="none" strike="noStrike" cap="none" spc="0" normalizeH="0" baseline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cs typeface="+mn-ea"/>
              </a:defRPr>
            </a:lvl1pPr>
          </a:lstStyle>
          <a:p>
            <a:r>
              <a:rPr lang="zh-CN" altLang="en-US" dirty="0">
                <a:sym typeface="+mn-lt"/>
              </a:rPr>
              <a:t>项目成品展示以及最新计划</a:t>
            </a:r>
          </a:p>
        </p:txBody>
      </p:sp>
      <p:sp>
        <p:nvSpPr>
          <p:cNvPr id="5" name="椭圆 4"/>
          <p:cNvSpPr/>
          <p:nvPr/>
        </p:nvSpPr>
        <p:spPr>
          <a:xfrm>
            <a:off x="3153003" y="1537225"/>
            <a:ext cx="1223010" cy="1223010"/>
          </a:xfrm>
          <a:prstGeom prst="ellipse">
            <a:avLst/>
          </a:prstGeom>
          <a:gradFill>
            <a:gsLst>
              <a:gs pos="0">
                <a:srgbClr val="0065B3">
                  <a:alpha val="16000"/>
                </a:srgbClr>
              </a:gs>
              <a:gs pos="100000">
                <a:srgbClr val="0065B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1740128" y="1687065"/>
            <a:ext cx="258064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400" b="0" i="0" u="none" strike="noStrike" kern="1200" cap="none" spc="0" normalizeH="0" baseline="0" noProof="0" dirty="0">
                <a:ln>
                  <a:noFill/>
                </a:ln>
                <a:solidFill>
                  <a:srgbClr val="1F4E79"/>
                </a:solidFill>
                <a:effectLst/>
                <a:uLnTx/>
                <a:uFillTx/>
                <a:cs typeface="+mn-ea"/>
                <a:sym typeface="+mn-lt"/>
              </a:rPr>
              <a:t>Part</a:t>
            </a:r>
            <a:r>
              <a:rPr kumimoji="0" lang="en-US" altLang="zh-CN" sz="4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cs typeface="+mn-ea"/>
                <a:sym typeface="+mn-lt"/>
              </a:rPr>
              <a:t>  </a:t>
            </a:r>
            <a:r>
              <a:rPr kumimoji="0" lang="en-US" altLang="zh-C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03</a:t>
            </a:r>
            <a:endParaRPr kumimoji="0" lang="en-US" altLang="zh-C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6" name="流程图: 接点 15"/>
          <p:cNvSpPr/>
          <p:nvPr/>
        </p:nvSpPr>
        <p:spPr>
          <a:xfrm flipV="1">
            <a:off x="10265535" y="134657"/>
            <a:ext cx="1080000" cy="1080000"/>
          </a:xfrm>
          <a:prstGeom prst="flowChartConnector">
            <a:avLst/>
          </a:prstGeom>
          <a:gradFill>
            <a:gsLst>
              <a:gs pos="0">
                <a:srgbClr val="26B9F5">
                  <a:alpha val="16000"/>
                </a:srgbClr>
              </a:gs>
              <a:gs pos="100000">
                <a:srgbClr val="2BC5FF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7" name="流程图: 接点 16"/>
          <p:cNvSpPr/>
          <p:nvPr/>
        </p:nvSpPr>
        <p:spPr>
          <a:xfrm flipV="1">
            <a:off x="10347450" y="134657"/>
            <a:ext cx="1080000" cy="1080000"/>
          </a:xfrm>
          <a:prstGeom prst="flowChartConnector">
            <a:avLst/>
          </a:prstGeom>
          <a:gradFill>
            <a:gsLst>
              <a:gs pos="0">
                <a:srgbClr val="0065B3">
                  <a:alpha val="16000"/>
                </a:srgbClr>
              </a:gs>
              <a:gs pos="100000">
                <a:srgbClr val="0065B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8" name="流程图: 接点 17"/>
          <p:cNvSpPr/>
          <p:nvPr/>
        </p:nvSpPr>
        <p:spPr>
          <a:xfrm flipV="1">
            <a:off x="11263620" y="967065"/>
            <a:ext cx="720000" cy="720000"/>
          </a:xfrm>
          <a:prstGeom prst="flowChartConnector">
            <a:avLst/>
          </a:prstGeom>
          <a:gradFill>
            <a:gsLst>
              <a:gs pos="0">
                <a:srgbClr val="D0CECE">
                  <a:alpha val="14000"/>
                </a:srgbClr>
              </a:gs>
              <a:gs pos="100000">
                <a:schemeClr val="bg2">
                  <a:lumMod val="9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9" name="流程图: 接点 18"/>
          <p:cNvSpPr/>
          <p:nvPr/>
        </p:nvSpPr>
        <p:spPr>
          <a:xfrm flipV="1">
            <a:off x="11345535" y="967065"/>
            <a:ext cx="720000" cy="720000"/>
          </a:xfrm>
          <a:prstGeom prst="flowChartConnector">
            <a:avLst/>
          </a:prstGeom>
          <a:gradFill>
            <a:gsLst>
              <a:gs pos="0">
                <a:srgbClr val="A6A6A6">
                  <a:alpha val="36000"/>
                </a:srgbClr>
              </a:gs>
              <a:gs pos="100000">
                <a:srgbClr val="A6A6A6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3" cstate="screen"/>
          <a:stretch>
            <a:fillRect/>
          </a:stretch>
        </p:blipFill>
        <p:spPr>
          <a:xfrm>
            <a:off x="6381102" y="2760235"/>
            <a:ext cx="6096012" cy="4062992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YmU3NWZlNGVlOGZiM2E3YTYxOTkzODllZmVkMDk4OGE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2.75,&quot;left&quot;:333.9550393700787,&quot;top&quot;:115.46614173228348,&quot;width&quot;:597.0823622047244}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2.75,&quot;left&quot;:333.9550393700787,&quot;top&quot;:115.46614173228348,&quot;width&quot;:597.0823622047244}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2.75,&quot;left&quot;:333.9550393700787,&quot;top&quot;:115.46614173228348,&quot;width&quot;:597.0823622047244}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2.75,&quot;left&quot;:333.9550393700787,&quot;top&quot;:115.46614173228348,&quot;width&quot;:597.0823622047244}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2.75,&quot;left&quot;:333.9550393700787,&quot;top&quot;:115.46614173228348,&quot;width&quot;:597.0823622047244}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2.75,&quot;left&quot;:333.9550393700787,&quot;top&quot;:115.46614173228348,&quot;width&quot;:597.0823622047244}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2.75,&quot;left&quot;:333.9550393700787,&quot;top&quot;:115.46614173228348,&quot;width&quot;:597.0823622047244}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2.75,&quot;left&quot;:333.9550393700787,&quot;top&quot;:115.46614173228348,&quot;width&quot;:597.0823622047244}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2.75,&quot;left&quot;:333.9550393700787,&quot;top&quot;:115.46614173228348,&quot;width&quot;:597.0823622047244}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2.75,&quot;left&quot;:333.9550393700787,&quot;top&quot;:115.46614173228348,&quot;width&quot;:597.0823622047244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2.75,&quot;left&quot;:333.9550393700787,&quot;top&quot;:115.46614173228348,&quot;width&quot;:597.0823622047244}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2.75,&quot;left&quot;:333.9550393700787,&quot;top&quot;:115.46614173228348,&quot;width&quot;:597.0823622047244}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2.75,&quot;left&quot;:333.9550393700787,&quot;top&quot;:115.46614173228348,&quot;width&quot;:597.0823622047244}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681*194"/>
  <p:tag name="TABLE_ENDDRAG_RECT" val="144*180*681*19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2.75,&quot;left&quot;:333.9550393700787,&quot;top&quot;:115.46614173228348,&quot;width&quot;:597.0823622047244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2.75,&quot;left&quot;:333.9550393700787,&quot;top&quot;:115.46614173228348,&quot;width&quot;:597.0823622047244}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2.75,&quot;left&quot;:333.9550393700787,&quot;top&quot;:115.46614173228348,&quot;width&quot;:597.0823622047244}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2.75,&quot;left&quot;:333.9550393700787,&quot;top&quot;:115.46614173228348,&quot;width&quot;:597.0823622047244}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2.75,&quot;left&quot;:333.9550393700787,&quot;top&quot;:115.46614173228348,&quot;width&quot;:597.0823622047244}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2.75,&quot;left&quot;:333.9550393700787,&quot;top&quot;:115.46614173228348,&quot;width&quot;:597.0823622047244}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2.75,&quot;left&quot;:333.9550393700787,&quot;top&quot;:115.46614173228348,&quot;width&quot;:597.0823622047244}"/>
</p:tagLst>
</file>

<file path=ppt/theme/theme1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j2f2mjqj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</TotalTime>
  <Words>1012</Words>
  <Application>Microsoft Office PowerPoint</Application>
  <PresentationFormat>宽屏</PresentationFormat>
  <Paragraphs>181</Paragraphs>
  <Slides>21</Slides>
  <Notes>1</Notes>
  <HiddenSlides>0</HiddenSlides>
  <MMClips>2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21</vt:i4>
      </vt:variant>
    </vt:vector>
  </HeadingPairs>
  <TitlesOfParts>
    <vt:vector size="27" baseType="lpstr">
      <vt:lpstr>等线</vt:lpstr>
      <vt:lpstr>微软雅黑</vt:lpstr>
      <vt:lpstr>Arial</vt:lpstr>
      <vt:lpstr>Wingdings</vt:lpstr>
      <vt:lpstr>第一PPT，www.1ppt.com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>第一PPT</Manager>
  <Company>第一PPT，www.1ppt.com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项目汇报</dc:title>
  <dc:creator>第一PPT</dc:creator>
  <cp:keywords>www.1ppt.com</cp:keywords>
  <dc:description>www.1ppt.com</dc:description>
  <cp:lastModifiedBy>哥 帅</cp:lastModifiedBy>
  <cp:revision>79</cp:revision>
  <dcterms:created xsi:type="dcterms:W3CDTF">2021-09-01T09:00:00Z</dcterms:created>
  <dcterms:modified xsi:type="dcterms:W3CDTF">2024-10-16T15:45:38Z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F247CB51EB794855B55C0C70A35F0155_12</vt:lpwstr>
  </property>
  <property fmtid="{D5CDD505-2E9C-101B-9397-08002B2CF9AE}" pid="3" name="KSOProductBuildVer">
    <vt:lpwstr>2052-12.1.0.18276</vt:lpwstr>
  </property>
</Properties>
</file>